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Lst>
  <p:notesMasterIdLst>
    <p:notesMasterId r:id="rId64"/>
  </p:notesMasterIdLst>
  <p:handoutMasterIdLst>
    <p:handoutMasterId r:id="rId65"/>
  </p:handoutMasterIdLst>
  <p:sldIdLst>
    <p:sldId id="392" r:id="rId5"/>
    <p:sldId id="439" r:id="rId6"/>
    <p:sldId id="438" r:id="rId7"/>
    <p:sldId id="387" r:id="rId8"/>
    <p:sldId id="376" r:id="rId9"/>
    <p:sldId id="388" r:id="rId10"/>
    <p:sldId id="389" r:id="rId11"/>
    <p:sldId id="424" r:id="rId12"/>
    <p:sldId id="434" r:id="rId13"/>
    <p:sldId id="384" r:id="rId14"/>
    <p:sldId id="375" r:id="rId15"/>
    <p:sldId id="413" r:id="rId16"/>
    <p:sldId id="385" r:id="rId17"/>
    <p:sldId id="312" r:id="rId18"/>
    <p:sldId id="437" r:id="rId19"/>
    <p:sldId id="417" r:id="rId20"/>
    <p:sldId id="340" r:id="rId21"/>
    <p:sldId id="414" r:id="rId22"/>
    <p:sldId id="426" r:id="rId23"/>
    <p:sldId id="436" r:id="rId24"/>
    <p:sldId id="435" r:id="rId25"/>
    <p:sldId id="427" r:id="rId26"/>
    <p:sldId id="431" r:id="rId27"/>
    <p:sldId id="398" r:id="rId28"/>
    <p:sldId id="403" r:id="rId29"/>
    <p:sldId id="296" r:id="rId30"/>
    <p:sldId id="418" r:id="rId31"/>
    <p:sldId id="432" r:id="rId32"/>
    <p:sldId id="265" r:id="rId33"/>
    <p:sldId id="366" r:id="rId34"/>
    <p:sldId id="339" r:id="rId35"/>
    <p:sldId id="422" r:id="rId36"/>
    <p:sldId id="402" r:id="rId37"/>
    <p:sldId id="331" r:id="rId38"/>
    <p:sldId id="298" r:id="rId39"/>
    <p:sldId id="314" r:id="rId40"/>
    <p:sldId id="300" r:id="rId41"/>
    <p:sldId id="270" r:id="rId42"/>
    <p:sldId id="291" r:id="rId43"/>
    <p:sldId id="420" r:id="rId44"/>
    <p:sldId id="301" r:id="rId45"/>
    <p:sldId id="332" r:id="rId46"/>
    <p:sldId id="406" r:id="rId47"/>
    <p:sldId id="306" r:id="rId48"/>
    <p:sldId id="442" r:id="rId49"/>
    <p:sldId id="430" r:id="rId50"/>
    <p:sldId id="283" r:id="rId51"/>
    <p:sldId id="441" r:id="rId52"/>
    <p:sldId id="421" r:id="rId53"/>
    <p:sldId id="400" r:id="rId54"/>
    <p:sldId id="419" r:id="rId55"/>
    <p:sldId id="401" r:id="rId56"/>
    <p:sldId id="382" r:id="rId57"/>
    <p:sldId id="381" r:id="rId58"/>
    <p:sldId id="423" r:id="rId59"/>
    <p:sldId id="415" r:id="rId60"/>
    <p:sldId id="334" r:id="rId61"/>
    <p:sldId id="411" r:id="rId62"/>
    <p:sldId id="412" r:id="rId6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D2DEE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2" autoAdjust="0"/>
    <p:restoredTop sz="54074" autoAdjust="0"/>
  </p:normalViewPr>
  <p:slideViewPr>
    <p:cSldViewPr snapToGrid="0">
      <p:cViewPr varScale="1">
        <p:scale>
          <a:sx n="56" d="100"/>
          <a:sy n="56" d="100"/>
        </p:scale>
        <p:origin x="906"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12"/>
    </p:cViewPr>
  </p:sorterViewPr>
  <p:notesViewPr>
    <p:cSldViewPr snapToGrid="0">
      <p:cViewPr>
        <p:scale>
          <a:sx n="136" d="100"/>
          <a:sy n="136" d="100"/>
        </p:scale>
        <p:origin x="2064" y="-5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6400" cy="49688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91" y="3"/>
            <a:ext cx="2946400" cy="496887"/>
          </a:xfrm>
          <a:prstGeom prst="rect">
            <a:avLst/>
          </a:prstGeom>
        </p:spPr>
        <p:txBody>
          <a:bodyPr vert="horz" lIns="91440" tIns="45720" rIns="91440" bIns="45720" rtlCol="0"/>
          <a:lstStyle>
            <a:lvl1pPr algn="r">
              <a:defRPr sz="1200"/>
            </a:lvl1pPr>
          </a:lstStyle>
          <a:p>
            <a:fld id="{6C521B77-18D7-4FA4-B699-9424A1317627}" type="datetimeFigureOut">
              <a:rPr lang="en-AU" smtClean="0"/>
              <a:t>18/03/2016</a:t>
            </a:fld>
            <a:endParaRPr lang="en-AU"/>
          </a:p>
        </p:txBody>
      </p:sp>
      <p:sp>
        <p:nvSpPr>
          <p:cNvPr id="4" name="Footer Placeholder 3"/>
          <p:cNvSpPr>
            <a:spLocks noGrp="1"/>
          </p:cNvSpPr>
          <p:nvPr>
            <p:ph type="ftr" sz="quarter" idx="2"/>
          </p:nvPr>
        </p:nvSpPr>
        <p:spPr>
          <a:xfrm>
            <a:off x="2" y="9429752"/>
            <a:ext cx="2946400"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91" y="9429752"/>
            <a:ext cx="2946400" cy="496887"/>
          </a:xfrm>
          <a:prstGeom prst="rect">
            <a:avLst/>
          </a:prstGeom>
        </p:spPr>
        <p:txBody>
          <a:bodyPr vert="horz" lIns="91440" tIns="45720" rIns="91440" bIns="45720" rtlCol="0" anchor="b"/>
          <a:lstStyle>
            <a:lvl1pPr algn="r">
              <a:defRPr sz="1200"/>
            </a:lvl1pPr>
          </a:lstStyle>
          <a:p>
            <a:fld id="{FE46F7B3-F0EE-4453-82A9-85020F1467EF}" type="slidenum">
              <a:rPr lang="en-AU" smtClean="0"/>
              <a:t>‹#›</a:t>
            </a:fld>
            <a:endParaRPr lang="en-AU"/>
          </a:p>
        </p:txBody>
      </p:sp>
    </p:spTree>
    <p:extLst>
      <p:ext uri="{BB962C8B-B14F-4D97-AF65-F5344CB8AC3E}">
        <p14:creationId xmlns:p14="http://schemas.microsoft.com/office/powerpoint/2010/main" val="2434646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6" y="3"/>
            <a:ext cx="2945659" cy="498055"/>
          </a:xfrm>
          <a:prstGeom prst="rect">
            <a:avLst/>
          </a:prstGeom>
        </p:spPr>
        <p:txBody>
          <a:bodyPr vert="horz" lIns="91440" tIns="45720" rIns="91440" bIns="45720" rtlCol="0"/>
          <a:lstStyle>
            <a:lvl1pPr algn="r">
              <a:defRPr sz="1200"/>
            </a:lvl1pPr>
          </a:lstStyle>
          <a:p>
            <a:fld id="{337BF04E-07DF-4236-AFB6-E732282C419D}" type="datetimeFigureOut">
              <a:rPr lang="en-AU" smtClean="0"/>
              <a:t>18/03/2016</a:t>
            </a:fld>
            <a:endParaRPr lang="en-AU"/>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2" y="9428584"/>
            <a:ext cx="2945659" cy="49805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6" y="9428584"/>
            <a:ext cx="2945659" cy="498054"/>
          </a:xfrm>
          <a:prstGeom prst="rect">
            <a:avLst/>
          </a:prstGeom>
        </p:spPr>
        <p:txBody>
          <a:bodyPr vert="horz" lIns="91440" tIns="45720" rIns="91440" bIns="45720" rtlCol="0" anchor="b"/>
          <a:lstStyle>
            <a:lvl1pPr algn="r">
              <a:defRPr sz="1200"/>
            </a:lvl1pPr>
          </a:lstStyle>
          <a:p>
            <a:fld id="{5C794262-ABE8-443B-8222-5036C6D83507}" type="slidenum">
              <a:rPr lang="en-AU" smtClean="0"/>
              <a:t>‹#›</a:t>
            </a:fld>
            <a:endParaRPr lang="en-AU"/>
          </a:p>
        </p:txBody>
      </p:sp>
    </p:spTree>
    <p:extLst>
      <p:ext uri="{BB962C8B-B14F-4D97-AF65-F5344CB8AC3E}">
        <p14:creationId xmlns:p14="http://schemas.microsoft.com/office/powerpoint/2010/main" val="338068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Welcome and housekeeping</a:t>
            </a:r>
          </a:p>
        </p:txBody>
      </p:sp>
      <p:sp>
        <p:nvSpPr>
          <p:cNvPr id="4" name="Slide Number Placeholder 3"/>
          <p:cNvSpPr>
            <a:spLocks noGrp="1"/>
          </p:cNvSpPr>
          <p:nvPr>
            <p:ph type="sldNum" sz="quarter" idx="10"/>
          </p:nvPr>
        </p:nvSpPr>
        <p:spPr/>
        <p:txBody>
          <a:bodyPr/>
          <a:lstStyle/>
          <a:p>
            <a:fld id="{5C794262-ABE8-443B-8222-5036C6D83507}" type="slidenum">
              <a:rPr lang="en-AU" smtClean="0"/>
              <a:t>1</a:t>
            </a:fld>
            <a:endParaRPr lang="en-AU"/>
          </a:p>
        </p:txBody>
      </p:sp>
    </p:spTree>
    <p:extLst>
      <p:ext uri="{BB962C8B-B14F-4D97-AF65-F5344CB8AC3E}">
        <p14:creationId xmlns:p14="http://schemas.microsoft.com/office/powerpoint/2010/main" val="33132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9325">
              <a:defRPr sz="1000">
                <a:solidFill>
                  <a:schemeClr val="tx1"/>
                </a:solidFill>
                <a:latin typeface="Arial" charset="0"/>
                <a:ea typeface="ＭＳ Ｐゴシック" charset="0"/>
                <a:cs typeface="ＭＳ Ｐゴシック" charset="0"/>
              </a:defRPr>
            </a:lvl1pPr>
            <a:lvl2pPr marL="742950" indent="-285750" defTabSz="949325">
              <a:defRPr sz="1000">
                <a:solidFill>
                  <a:schemeClr val="tx1"/>
                </a:solidFill>
                <a:latin typeface="Arial" charset="0"/>
                <a:ea typeface="ＭＳ Ｐゴシック" charset="0"/>
              </a:defRPr>
            </a:lvl2pPr>
            <a:lvl3pPr marL="1143000" indent="-228600" defTabSz="949325">
              <a:defRPr sz="1000">
                <a:solidFill>
                  <a:schemeClr val="tx1"/>
                </a:solidFill>
                <a:latin typeface="Arial" charset="0"/>
                <a:ea typeface="ＭＳ Ｐゴシック" charset="0"/>
              </a:defRPr>
            </a:lvl3pPr>
            <a:lvl4pPr marL="1600200" indent="-228600" defTabSz="949325">
              <a:defRPr sz="1000">
                <a:solidFill>
                  <a:schemeClr val="tx1"/>
                </a:solidFill>
                <a:latin typeface="Arial" charset="0"/>
                <a:ea typeface="ＭＳ Ｐゴシック" charset="0"/>
              </a:defRPr>
            </a:lvl4pPr>
            <a:lvl5pPr marL="2057400" indent="-228600" defTabSz="949325">
              <a:defRPr sz="1000">
                <a:solidFill>
                  <a:schemeClr val="tx1"/>
                </a:solidFill>
                <a:latin typeface="Arial" charset="0"/>
                <a:ea typeface="ＭＳ Ｐゴシック" charset="0"/>
              </a:defRPr>
            </a:lvl5pPr>
            <a:lvl6pPr marL="25146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fld id="{5B2BA5AA-C054-B843-8617-B68A4FA6780A}" type="slidenum">
              <a:rPr lang="en-AU" sz="1100">
                <a:latin typeface="Times New Roman" charset="0"/>
              </a:rPr>
              <a:pPr/>
              <a:t>11</a:t>
            </a:fld>
            <a:endParaRPr lang="en-AU" sz="1100">
              <a:latin typeface="Times New Roman" charset="0"/>
            </a:endParaRPr>
          </a:p>
        </p:txBody>
      </p:sp>
      <p:sp>
        <p:nvSpPr>
          <p:cNvPr id="32770" name="Rectangle 2"/>
          <p:cNvSpPr>
            <a:spLocks noGrp="1" noRot="1" noChangeAspect="1" noChangeArrowheads="1" noTextEdit="1"/>
          </p:cNvSpPr>
          <p:nvPr>
            <p:ph type="sldImg"/>
          </p:nvPr>
        </p:nvSpPr>
        <p:spPr>
          <a:xfrm>
            <a:off x="458788" y="719138"/>
            <a:ext cx="6397625" cy="3598862"/>
          </a:xfrm>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Aft>
                <a:spcPts val="800"/>
              </a:spcAft>
              <a:buClr>
                <a:srgbClr val="990033"/>
              </a:buClr>
            </a:pPr>
            <a:r>
              <a:rPr lang="en-US" sz="3200" b="0" dirty="0" smtClean="0">
                <a:latin typeface="Comic Sans MS" panose="030F0702030302020204" pitchFamily="66" charset="0"/>
                <a:cs typeface="Calibri"/>
              </a:rPr>
              <a:t>Leadership and formation framework brief</a:t>
            </a:r>
          </a:p>
          <a:p>
            <a:r>
              <a:rPr lang="en-AU" sz="1400" b="1" i="0" u="none" strike="noStrike" kern="1200" baseline="0" dirty="0" smtClean="0">
                <a:solidFill>
                  <a:schemeClr val="tx1"/>
                </a:solidFill>
                <a:latin typeface="+mn-lt"/>
                <a:ea typeface="+mn-ea"/>
                <a:cs typeface="+mn-cs"/>
              </a:rPr>
              <a:t>Clearer requirements </a:t>
            </a:r>
            <a:r>
              <a:rPr lang="en-AU" sz="1400" b="0" i="0" u="none" strike="noStrike" kern="1200" baseline="0" dirty="0" smtClean="0">
                <a:solidFill>
                  <a:schemeClr val="tx1"/>
                </a:solidFill>
                <a:latin typeface="+mn-lt"/>
                <a:ea typeface="+mn-ea"/>
                <a:cs typeface="+mn-cs"/>
              </a:rPr>
              <a:t>for our work emerged. Whatever is produced must:</a:t>
            </a:r>
          </a:p>
          <a:p>
            <a:r>
              <a:rPr lang="en-AU" sz="1400" b="0" i="0" u="none" strike="noStrike" kern="1200" baseline="0" dirty="0" smtClean="0">
                <a:solidFill>
                  <a:schemeClr val="tx1"/>
                </a:solidFill>
                <a:latin typeface="+mn-lt"/>
                <a:ea typeface="+mn-ea"/>
                <a:cs typeface="+mn-cs"/>
              </a:rPr>
              <a:t>1. Be a foundational document that aligns and simplifies;</a:t>
            </a:r>
          </a:p>
          <a:p>
            <a:r>
              <a:rPr lang="en-AU" sz="1400" b="0" i="0" u="none" strike="noStrike" kern="1200" baseline="0" dirty="0" smtClean="0">
                <a:solidFill>
                  <a:schemeClr val="tx1"/>
                </a:solidFill>
                <a:latin typeface="+mn-lt"/>
                <a:ea typeface="+mn-ea"/>
                <a:cs typeface="+mn-cs"/>
              </a:rPr>
              <a:t>2. Align with existing Lutheran (and other e.g. AITSL) documents;</a:t>
            </a:r>
          </a:p>
          <a:p>
            <a:r>
              <a:rPr lang="en-AU" sz="1400" b="0" i="0" u="none" strike="noStrike" kern="1200" baseline="0" dirty="0" smtClean="0">
                <a:solidFill>
                  <a:schemeClr val="tx1"/>
                </a:solidFill>
                <a:latin typeface="+mn-lt"/>
                <a:ea typeface="+mn-ea"/>
                <a:cs typeface="+mn-cs"/>
              </a:rPr>
              <a:t>3. Be respectful and considerate of recent past work in this area;</a:t>
            </a:r>
          </a:p>
          <a:p>
            <a:r>
              <a:rPr lang="en-AU" sz="1400" b="0" i="0" u="none" strike="noStrike" kern="1200" baseline="0" dirty="0" smtClean="0">
                <a:solidFill>
                  <a:schemeClr val="tx1"/>
                </a:solidFill>
                <a:latin typeface="+mn-lt"/>
                <a:ea typeface="+mn-ea"/>
                <a:cs typeface="+mn-cs"/>
              </a:rPr>
              <a:t>4. Be flexible in form and usable on a number of levels (individual, team, region etc.);</a:t>
            </a:r>
          </a:p>
          <a:p>
            <a:r>
              <a:rPr lang="en-AU" sz="1400" b="0" i="0" u="none" strike="noStrike" kern="1200" baseline="0" dirty="0" smtClean="0">
                <a:solidFill>
                  <a:schemeClr val="tx1"/>
                </a:solidFill>
                <a:latin typeface="+mn-lt"/>
                <a:ea typeface="+mn-ea"/>
                <a:cs typeface="+mn-cs"/>
              </a:rPr>
              <a:t>5. Allow for leadership capability to be “immersed” in Lutheran spirituality;</a:t>
            </a:r>
          </a:p>
          <a:p>
            <a:r>
              <a:rPr lang="en-AU" sz="1400" b="0" i="0" u="none" strike="noStrike" kern="1200" baseline="0" dirty="0" smtClean="0">
                <a:solidFill>
                  <a:schemeClr val="tx1"/>
                </a:solidFill>
                <a:latin typeface="+mn-lt"/>
                <a:ea typeface="+mn-ea"/>
                <a:cs typeface="+mn-cs"/>
              </a:rPr>
              <a:t>6. Use language that is inclusive (not exclusive) to all in schools settings, including non</a:t>
            </a:r>
          </a:p>
          <a:p>
            <a:r>
              <a:rPr lang="en-AU" sz="1400" b="0" i="0" u="none" strike="noStrike" kern="1200" baseline="0" dirty="0" smtClean="0">
                <a:solidFill>
                  <a:schemeClr val="tx1"/>
                </a:solidFill>
                <a:latin typeface="+mn-lt"/>
                <a:ea typeface="+mn-ea"/>
                <a:cs typeface="+mn-cs"/>
              </a:rPr>
              <a:t>Lutherans – it must “speak to many”;</a:t>
            </a:r>
          </a:p>
          <a:p>
            <a:r>
              <a:rPr lang="en-AU" sz="1400" b="0" i="0" u="none" strike="noStrike" kern="1200" baseline="0" dirty="0" smtClean="0">
                <a:solidFill>
                  <a:schemeClr val="tx1"/>
                </a:solidFill>
                <a:latin typeface="+mn-lt"/>
                <a:ea typeface="+mn-ea"/>
                <a:cs typeface="+mn-cs"/>
              </a:rPr>
              <a:t>7. Be future focused but meeting leaders where they are at; and </a:t>
            </a:r>
          </a:p>
          <a:p>
            <a:r>
              <a:rPr lang="en-AU" sz="1400" b="0" i="0" u="none" strike="noStrike" kern="1200" baseline="0" dirty="0" smtClean="0">
                <a:solidFill>
                  <a:schemeClr val="tx1"/>
                </a:solidFill>
                <a:latin typeface="+mn-lt"/>
                <a:ea typeface="+mn-ea"/>
                <a:cs typeface="+mn-cs"/>
              </a:rPr>
              <a:t>8. Assist with emerging strategic challenges such as leadership development, leadership</a:t>
            </a:r>
          </a:p>
          <a:p>
            <a:r>
              <a:rPr lang="en-AU" sz="1400" b="0" i="0" u="none" strike="noStrike" kern="1200" baseline="0" dirty="0" smtClean="0">
                <a:solidFill>
                  <a:schemeClr val="tx1"/>
                </a:solidFill>
                <a:latin typeface="+mn-lt"/>
                <a:ea typeface="+mn-ea"/>
                <a:cs typeface="+mn-cs"/>
              </a:rPr>
              <a:t>Succession within and across the three regions. </a:t>
            </a:r>
            <a:r>
              <a:rPr lang="en-AU" sz="1400" b="0" i="1" u="none" strike="noStrike" kern="1200" baseline="0" dirty="0" smtClean="0">
                <a:solidFill>
                  <a:schemeClr val="tx1"/>
                </a:solidFill>
                <a:latin typeface="+mn-lt"/>
                <a:ea typeface="+mn-ea"/>
                <a:cs typeface="+mn-cs"/>
              </a:rPr>
              <a:t>There is a need to carefully “balance” a</a:t>
            </a:r>
          </a:p>
          <a:p>
            <a:r>
              <a:rPr lang="en-AU" sz="1400" b="0" i="1" u="none" strike="noStrike" kern="1200" baseline="0" dirty="0" smtClean="0">
                <a:solidFill>
                  <a:schemeClr val="tx1"/>
                </a:solidFill>
                <a:latin typeface="+mn-lt"/>
                <a:ea typeface="+mn-ea"/>
                <a:cs typeface="+mn-cs"/>
              </a:rPr>
              <a:t>Range of needs to maximise the utility of this work. It needs to be “yes, AND”</a:t>
            </a:r>
            <a:endParaRPr lang="en-AU" sz="1400" dirty="0" smtClean="0"/>
          </a:p>
          <a:p>
            <a:pPr>
              <a:spcAft>
                <a:spcPts val="800"/>
              </a:spcAft>
              <a:buClr>
                <a:srgbClr val="990033"/>
              </a:buClr>
            </a:pPr>
            <a:endParaRPr lang="en-US" b="0" dirty="0">
              <a:ea typeface="ＭＳ Ｐゴシック" charset="0"/>
              <a:cs typeface="ＭＳ Ｐゴシック" charset="0"/>
            </a:endParaRPr>
          </a:p>
        </p:txBody>
      </p:sp>
    </p:spTree>
    <p:extLst>
      <p:ext uri="{BB962C8B-B14F-4D97-AF65-F5344CB8AC3E}">
        <p14:creationId xmlns:p14="http://schemas.microsoft.com/office/powerpoint/2010/main" val="420055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9325">
              <a:defRPr sz="1000">
                <a:solidFill>
                  <a:schemeClr val="tx1"/>
                </a:solidFill>
                <a:latin typeface="Arial" charset="0"/>
                <a:ea typeface="ＭＳ Ｐゴシック" charset="0"/>
                <a:cs typeface="ＭＳ Ｐゴシック" charset="0"/>
              </a:defRPr>
            </a:lvl1pPr>
            <a:lvl2pPr marL="742950" indent="-285750" defTabSz="949325">
              <a:defRPr sz="1000">
                <a:solidFill>
                  <a:schemeClr val="tx1"/>
                </a:solidFill>
                <a:latin typeface="Arial" charset="0"/>
                <a:ea typeface="ＭＳ Ｐゴシック" charset="0"/>
              </a:defRPr>
            </a:lvl2pPr>
            <a:lvl3pPr marL="1143000" indent="-228600" defTabSz="949325">
              <a:defRPr sz="1000">
                <a:solidFill>
                  <a:schemeClr val="tx1"/>
                </a:solidFill>
                <a:latin typeface="Arial" charset="0"/>
                <a:ea typeface="ＭＳ Ｐゴシック" charset="0"/>
              </a:defRPr>
            </a:lvl3pPr>
            <a:lvl4pPr marL="1600200" indent="-228600" defTabSz="949325">
              <a:defRPr sz="1000">
                <a:solidFill>
                  <a:schemeClr val="tx1"/>
                </a:solidFill>
                <a:latin typeface="Arial" charset="0"/>
                <a:ea typeface="ＭＳ Ｐゴシック" charset="0"/>
              </a:defRPr>
            </a:lvl4pPr>
            <a:lvl5pPr marL="2057400" indent="-228600" defTabSz="949325">
              <a:defRPr sz="1000">
                <a:solidFill>
                  <a:schemeClr val="tx1"/>
                </a:solidFill>
                <a:latin typeface="Arial" charset="0"/>
                <a:ea typeface="ＭＳ Ｐゴシック" charset="0"/>
              </a:defRPr>
            </a:lvl5pPr>
            <a:lvl6pPr marL="25146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fld id="{5B2BA5AA-C054-B843-8617-B68A4FA6780A}" type="slidenum">
              <a:rPr lang="en-AU" sz="1100">
                <a:latin typeface="Times New Roman" charset="0"/>
              </a:rPr>
              <a:pPr/>
              <a:t>12</a:t>
            </a:fld>
            <a:endParaRPr lang="en-AU" sz="1100">
              <a:latin typeface="Times New Roman" charset="0"/>
            </a:endParaRPr>
          </a:p>
        </p:txBody>
      </p:sp>
      <p:sp>
        <p:nvSpPr>
          <p:cNvPr id="32770" name="Rectangle 2"/>
          <p:cNvSpPr>
            <a:spLocks noGrp="1" noRot="1" noChangeAspect="1" noChangeArrowheads="1" noTextEdit="1"/>
          </p:cNvSpPr>
          <p:nvPr>
            <p:ph type="sldImg"/>
          </p:nvPr>
        </p:nvSpPr>
        <p:spPr>
          <a:xfrm>
            <a:off x="458788" y="719138"/>
            <a:ext cx="6397625" cy="3598862"/>
          </a:xfrm>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800"/>
              </a:spcAft>
              <a:buClr>
                <a:srgbClr val="990033"/>
              </a:buClr>
              <a:buSzTx/>
              <a:buFontTx/>
              <a:buNone/>
              <a:tabLst/>
              <a:defRPr/>
            </a:pPr>
            <a:endParaRPr lang="en-AU" sz="800" dirty="0" smtClean="0">
              <a:solidFill>
                <a:schemeClr val="tx1"/>
              </a:solidFill>
            </a:endParaRPr>
          </a:p>
          <a:p>
            <a:pPr>
              <a:spcAft>
                <a:spcPts val="800"/>
              </a:spcAft>
              <a:buClr>
                <a:srgbClr val="990033"/>
              </a:buClr>
            </a:pPr>
            <a:endParaRPr lang="en-US" sz="400" b="1" dirty="0" smtClean="0">
              <a:latin typeface="Comic Sans MS" panose="030F0702030302020204" pitchFamily="66" charset="0"/>
              <a:cs typeface="Calibri"/>
            </a:endParaRPr>
          </a:p>
        </p:txBody>
      </p:sp>
    </p:spTree>
    <p:extLst>
      <p:ext uri="{BB962C8B-B14F-4D97-AF65-F5344CB8AC3E}">
        <p14:creationId xmlns:p14="http://schemas.microsoft.com/office/powerpoint/2010/main" val="285831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Share video of elements</a:t>
            </a:r>
          </a:p>
          <a:p>
            <a:endParaRPr lang="en-AU" dirty="0" smtClean="0"/>
          </a:p>
          <a:p>
            <a:pPr marL="0" indent="0">
              <a:buNone/>
            </a:pPr>
            <a:r>
              <a:rPr lang="en-AU" sz="1200" dirty="0" smtClean="0">
                <a:solidFill>
                  <a:schemeClr val="tx1"/>
                </a:solidFill>
              </a:rPr>
              <a:t>Lutheran schools draw their identity from the way in which Lutheran theological perspectives inform what it means to be a school or early childhood service. In Lutheran education all dimensions of school life are viewed through the lens of Lutheran theology and spirituality.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chemeClr val="tx1"/>
                </a:solidFill>
              </a:rPr>
              <a:t>The Framework captures the work of all members of the school community. It is a dynamic document that has both communal and personal significance. It will inform, clarify and inspire individuals and schools. While the Framework informs leadership practices in all Lutheran schools, each school will give expression to the Framework in ways that reflect their context. </a:t>
            </a:r>
          </a:p>
          <a:p>
            <a:pPr marL="0" indent="0">
              <a:buNone/>
            </a:pPr>
            <a:endParaRPr lang="en-AU" sz="1200" dirty="0" smtClean="0">
              <a:solidFill>
                <a:schemeClr val="tx1"/>
              </a:solidFill>
            </a:endParaRPr>
          </a:p>
          <a:p>
            <a:endParaRPr lang="en-AU" dirty="0" smtClean="0"/>
          </a:p>
          <a:p>
            <a:r>
              <a:rPr lang="en-AU" dirty="0" smtClean="0"/>
              <a:t> </a:t>
            </a:r>
          </a:p>
          <a:p>
            <a:endParaRPr lang="en-AU" dirty="0" smtClean="0"/>
          </a:p>
          <a:p>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13</a:t>
            </a:fld>
            <a:endParaRPr lang="en-AU"/>
          </a:p>
        </p:txBody>
      </p:sp>
    </p:spTree>
    <p:extLst>
      <p:ext uri="{BB962C8B-B14F-4D97-AF65-F5344CB8AC3E}">
        <p14:creationId xmlns:p14="http://schemas.microsoft.com/office/powerpoint/2010/main" val="188416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baseline="0" dirty="0" smtClean="0">
                <a:solidFill>
                  <a:schemeClr val="tx1"/>
                </a:solidFill>
                <a:effectLst/>
                <a:latin typeface="+mn-lt"/>
                <a:ea typeface="+mn-ea"/>
                <a:cs typeface="+mn-cs"/>
              </a:rPr>
              <a:t>Growing deep provides the opportunity to grow and develop our philosophy of leadership and formation. The first part of the launch workshop  will build this platform before we look at the elements of the framework.</a:t>
            </a:r>
          </a:p>
          <a:p>
            <a:r>
              <a:rPr lang="en-AU" sz="1200" kern="1200" baseline="0" dirty="0" smtClean="0">
                <a:solidFill>
                  <a:schemeClr val="tx1"/>
                </a:solidFill>
                <a:effectLst/>
                <a:latin typeface="+mn-lt"/>
                <a:ea typeface="+mn-ea"/>
                <a:cs typeface="+mn-cs"/>
              </a:rPr>
              <a:t>The Parker Palmer article and the work of Alma Harris </a:t>
            </a:r>
            <a:r>
              <a:rPr lang="en-AU" sz="1200" kern="1200" baseline="0" dirty="0" smtClean="0">
                <a:solidFill>
                  <a:schemeClr val="tx1"/>
                </a:solidFill>
                <a:effectLst/>
                <a:latin typeface="+mn-lt"/>
                <a:ea typeface="+mn-ea"/>
                <a:cs typeface="+mn-cs"/>
              </a:rPr>
              <a:t>has been critical in shaping the leadership platform.</a:t>
            </a:r>
            <a:endParaRPr lang="en-AU" sz="1200" kern="1200" baseline="0" dirty="0" smtClean="0">
              <a:solidFill>
                <a:schemeClr val="tx1"/>
              </a:solidFill>
              <a:effectLst/>
              <a:latin typeface="+mn-lt"/>
              <a:ea typeface="+mn-ea"/>
              <a:cs typeface="+mn-cs"/>
            </a:endParaRPr>
          </a:p>
          <a:p>
            <a:endParaRPr lang="en-AU"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794262-ABE8-443B-8222-5036C6D83507}" type="slidenum">
              <a:rPr lang="en-AU" smtClean="0"/>
              <a:t>14</a:t>
            </a:fld>
            <a:endParaRPr lang="en-AU"/>
          </a:p>
        </p:txBody>
      </p:sp>
    </p:spTree>
    <p:extLst>
      <p:ext uri="{BB962C8B-B14F-4D97-AF65-F5344CB8AC3E}">
        <p14:creationId xmlns:p14="http://schemas.microsoft.com/office/powerpoint/2010/main" val="199296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dirty="0" smtClean="0"/>
              <a:t>I see,</a:t>
            </a:r>
            <a:r>
              <a:rPr lang="en-AU" sz="1200" baseline="0" dirty="0" smtClean="0"/>
              <a:t> I think, I wonder</a:t>
            </a:r>
          </a:p>
          <a:p>
            <a:pPr lvl="1"/>
            <a:endParaRPr lang="en-AU" sz="1200" baseline="0" dirty="0" smtClean="0"/>
          </a:p>
          <a:p>
            <a:pPr lvl="1"/>
            <a:r>
              <a:rPr lang="en-AU" sz="1200" baseline="0" dirty="0" smtClean="0"/>
              <a:t>What does this say to you about Leadership</a:t>
            </a:r>
            <a:r>
              <a:rPr lang="en-AU" sz="1200" baseline="0" dirty="0" smtClean="0"/>
              <a:t>?</a:t>
            </a:r>
          </a:p>
          <a:p>
            <a:pPr lvl="1"/>
            <a:endParaRPr lang="en-AU" sz="1200" baseline="0" dirty="0" smtClean="0"/>
          </a:p>
          <a:p>
            <a:pPr lvl="1"/>
            <a:endParaRPr lang="en-AU" sz="1200" baseline="0" dirty="0" smtClean="0"/>
          </a:p>
          <a:p>
            <a:pPr lvl="1"/>
            <a:endParaRPr lang="en-AU" sz="1200" baseline="0" dirty="0" smtClean="0"/>
          </a:p>
          <a:p>
            <a:pPr lvl="1"/>
            <a:endParaRPr lang="en-AU" sz="1200" dirty="0" smtClean="0"/>
          </a:p>
          <a:p>
            <a:pPr lvl="1"/>
            <a:endParaRPr lang="en-AU" sz="1200" dirty="0" smtClean="0"/>
          </a:p>
          <a:p>
            <a:pPr lvl="1"/>
            <a:endParaRPr lang="en-AU" sz="120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15</a:t>
            </a:fld>
            <a:endParaRPr lang="en-AU"/>
          </a:p>
        </p:txBody>
      </p:sp>
    </p:spTree>
    <p:extLst>
      <p:ext uri="{BB962C8B-B14F-4D97-AF65-F5344CB8AC3E}">
        <p14:creationId xmlns:p14="http://schemas.microsoft.com/office/powerpoint/2010/main" val="98266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Shane</a:t>
            </a:r>
          </a:p>
          <a:p>
            <a:endParaRPr lang="en-AU" dirty="0" smtClean="0"/>
          </a:p>
          <a:p>
            <a:r>
              <a:rPr lang="en-AU" dirty="0" smtClean="0"/>
              <a:t>Alma Harris video</a:t>
            </a:r>
          </a:p>
          <a:p>
            <a:r>
              <a:rPr lang="en-AU" dirty="0" smtClean="0"/>
              <a:t>https://www.youtube.com/watch?v=rn8tFU8hQ60  </a:t>
            </a:r>
            <a:endParaRPr lang="en-AU" dirty="0" smtClean="0"/>
          </a:p>
          <a:p>
            <a:endParaRPr lang="en-AU" dirty="0" smtClean="0"/>
          </a:p>
          <a:p>
            <a:r>
              <a:rPr lang="en-AU" dirty="0" smtClean="0"/>
              <a:t>Use the video to highlight that school</a:t>
            </a:r>
            <a:r>
              <a:rPr lang="en-AU" baseline="0" dirty="0" smtClean="0"/>
              <a:t> improvement requires unleashing the leadership capacity of all individuals within the community.</a:t>
            </a:r>
          </a:p>
          <a:p>
            <a:endParaRPr lang="en-AU" dirty="0" smtClean="0"/>
          </a:p>
          <a:p>
            <a:r>
              <a:rPr lang="en-AU" sz="1200" kern="1200" dirty="0" smtClean="0">
                <a:solidFill>
                  <a:schemeClr val="tx1"/>
                </a:solidFill>
                <a:effectLst/>
                <a:latin typeface="+mn-lt"/>
                <a:ea typeface="+mn-ea"/>
                <a:cs typeface="+mn-cs"/>
              </a:rPr>
              <a:t>Future leadership will be concerned primarily with participation and relationships rather than leadership skills, competencies or abilities. </a:t>
            </a:r>
          </a:p>
          <a:p>
            <a:r>
              <a:rPr lang="en-AU" sz="1200" kern="1200" dirty="0" smtClean="0">
                <a:solidFill>
                  <a:schemeClr val="tx1"/>
                </a:solidFill>
                <a:effectLst/>
                <a:latin typeface="+mn-lt"/>
                <a:ea typeface="+mn-ea"/>
                <a:cs typeface="+mn-cs"/>
              </a:rPr>
              <a:t>Future leaders will be spread across the organisation, and will constantly nurture and fuel new knowledge, new ways of knowing and new ways of doing. </a:t>
            </a:r>
          </a:p>
          <a:p>
            <a:r>
              <a:rPr lang="en-AU" sz="1200" kern="1200" dirty="0" smtClean="0">
                <a:solidFill>
                  <a:schemeClr val="tx1"/>
                </a:solidFill>
                <a:effectLst/>
                <a:latin typeface="+mn-lt"/>
                <a:ea typeface="+mn-ea"/>
                <a:cs typeface="+mn-cs"/>
              </a:rPr>
              <a:t>Harris</a:t>
            </a:r>
          </a:p>
          <a:p>
            <a:endParaRPr lang="en-AU" dirty="0" smtClean="0"/>
          </a:p>
          <a:p>
            <a:r>
              <a:rPr lang="en-AU" sz="1200" kern="1200" dirty="0" smtClean="0">
                <a:solidFill>
                  <a:schemeClr val="tx1"/>
                </a:solidFill>
                <a:effectLst/>
                <a:latin typeface="+mn-lt"/>
                <a:ea typeface="+mn-ea"/>
                <a:cs typeface="+mn-cs"/>
              </a:rPr>
              <a:t>Transforming leadership is enabling. The leader engages with people in a way that transforms their relationship; they are no longer the leader and the led in the authoritarian sense. They become partners in the pursuit of a common goal, each making their appropriate contribution and increasing their capacity to perform. </a:t>
            </a:r>
          </a:p>
          <a:p>
            <a:r>
              <a:rPr lang="en-AU" sz="1200" kern="1200" dirty="0" err="1" smtClean="0">
                <a:solidFill>
                  <a:schemeClr val="tx1"/>
                </a:solidFill>
                <a:effectLst/>
                <a:latin typeface="+mn-lt"/>
                <a:ea typeface="+mn-ea"/>
                <a:cs typeface="+mn-cs"/>
              </a:rPr>
              <a:t>Modassir</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16</a:t>
            </a:fld>
            <a:endParaRPr lang="en-AU"/>
          </a:p>
        </p:txBody>
      </p:sp>
    </p:spTree>
    <p:extLst>
      <p:ext uri="{BB962C8B-B14F-4D97-AF65-F5344CB8AC3E}">
        <p14:creationId xmlns:p14="http://schemas.microsoft.com/office/powerpoint/2010/main" val="270725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Share</a:t>
            </a:r>
            <a:r>
              <a:rPr lang="en-AU" baseline="0" dirty="0" smtClean="0"/>
              <a:t> quote </a:t>
            </a:r>
          </a:p>
          <a:p>
            <a:endParaRPr lang="en-AU" baseline="0" dirty="0" smtClean="0"/>
          </a:p>
          <a:p>
            <a:r>
              <a:rPr lang="en-AU" baseline="0" dirty="0" smtClean="0"/>
              <a:t>Highlight that </a:t>
            </a:r>
            <a:r>
              <a:rPr lang="en-AU" i="1" baseline="0" dirty="0" smtClean="0"/>
              <a:t>Growing deep </a:t>
            </a:r>
            <a:r>
              <a:rPr lang="en-AU" baseline="0" dirty="0" smtClean="0"/>
              <a:t>is built upon the concept that everyone is a leader within a Lutheran school within their sphere of influence.</a:t>
            </a:r>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17</a:t>
            </a:fld>
            <a:endParaRPr lang="en-AU"/>
          </a:p>
        </p:txBody>
      </p:sp>
    </p:spTree>
    <p:extLst>
      <p:ext uri="{BB962C8B-B14F-4D97-AF65-F5344CB8AC3E}">
        <p14:creationId xmlns:p14="http://schemas.microsoft.com/office/powerpoint/2010/main" val="1097159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18</a:t>
            </a:fld>
            <a:endParaRPr lang="en-AU"/>
          </a:p>
        </p:txBody>
      </p:sp>
    </p:spTree>
    <p:extLst>
      <p:ext uri="{BB962C8B-B14F-4D97-AF65-F5344CB8AC3E}">
        <p14:creationId xmlns:p14="http://schemas.microsoft.com/office/powerpoint/2010/main" val="410870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a:t>
            </a:r>
            <a:r>
              <a:rPr lang="en-AU" baseline="0" dirty="0" smtClean="0"/>
              <a:t> for participants to reflect on the concept of formation:</a:t>
            </a:r>
          </a:p>
          <a:p>
            <a:r>
              <a:rPr lang="en-AU" baseline="0" dirty="0" smtClean="0"/>
              <a:t>Through the ideas shared highlight:</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We </a:t>
            </a:r>
            <a:r>
              <a:rPr lang="en-AU" dirty="0" smtClean="0"/>
              <a:t>are all being formed by someone, </a:t>
            </a:r>
            <a:r>
              <a:rPr lang="en-AU" baseline="0" dirty="0" smtClean="0"/>
              <a:t>something, family, </a:t>
            </a:r>
            <a:r>
              <a:rPr lang="en-AU" baseline="0" dirty="0" smtClean="0"/>
              <a:t>work. </a:t>
            </a:r>
            <a:r>
              <a:rPr lang="en-AU" sz="1200" b="0" i="0" u="none" strike="noStrike" kern="1200" baseline="0" dirty="0" smtClean="0">
                <a:solidFill>
                  <a:schemeClr val="tx1"/>
                </a:solidFill>
                <a:latin typeface="+mn-lt"/>
                <a:ea typeface="+mn-ea"/>
                <a:cs typeface="+mn-cs"/>
              </a:rPr>
              <a:t>Formation is about our shaping and forming… it is about who and what shapes us..</a:t>
            </a:r>
          </a:p>
          <a:p>
            <a:r>
              <a:rPr lang="en-AU" dirty="0" smtClean="0"/>
              <a:t>Business </a:t>
            </a:r>
            <a:r>
              <a:rPr lang="en-AU" dirty="0" smtClean="0"/>
              <a:t>recognises </a:t>
            </a:r>
            <a:r>
              <a:rPr lang="en-AU" dirty="0" smtClean="0"/>
              <a:t>that who you are is just as important as what you do with Formation programs occurring increasingly</a:t>
            </a:r>
            <a:r>
              <a:rPr lang="en-AU" baseline="0" dirty="0" smtClean="0"/>
              <a:t> to align the beliefs and values of the company with that of the individual. It is </a:t>
            </a:r>
            <a:r>
              <a:rPr lang="en-AU" dirty="0" smtClean="0"/>
              <a:t>not </a:t>
            </a:r>
            <a:r>
              <a:rPr lang="en-AU" dirty="0" smtClean="0"/>
              <a:t>just what</a:t>
            </a:r>
            <a:r>
              <a:rPr lang="en-AU" baseline="0" dirty="0" smtClean="0"/>
              <a:t> you do </a:t>
            </a:r>
            <a:r>
              <a:rPr lang="en-AU" baseline="0" dirty="0" smtClean="0"/>
              <a:t>that is important but </a:t>
            </a:r>
            <a:r>
              <a:rPr lang="en-AU" baseline="0" dirty="0" smtClean="0"/>
              <a:t>who you </a:t>
            </a:r>
            <a:r>
              <a:rPr lang="en-AU" baseline="0" dirty="0" smtClean="0"/>
              <a:t>are.</a:t>
            </a: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Formation in Lutheran education relates to the personal</a:t>
            </a:r>
            <a:r>
              <a:rPr lang="en-AU" baseline="0" dirty="0" smtClean="0"/>
              <a:t>, communal, professional and spiritual </a:t>
            </a:r>
            <a:r>
              <a:rPr lang="en-AU" baseline="0" dirty="0" smtClean="0"/>
              <a:t>formation.</a:t>
            </a:r>
            <a:endParaRPr lang="en-AU" baseline="0" dirty="0" smtClean="0"/>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That </a:t>
            </a:r>
            <a:r>
              <a:rPr lang="en-AU" sz="1200" b="0" i="0" u="none" strike="noStrike" kern="1200" baseline="0" dirty="0" smtClean="0">
                <a:solidFill>
                  <a:schemeClr val="tx1"/>
                </a:solidFill>
                <a:latin typeface="+mn-lt"/>
                <a:ea typeface="+mn-ea"/>
                <a:cs typeface="+mn-cs"/>
              </a:rPr>
              <a:t>shaping of who we are, in Christian schools </a:t>
            </a:r>
            <a:r>
              <a:rPr lang="en-AU" sz="1200" b="0" i="0" u="none" strike="noStrike" kern="1200" baseline="0" dirty="0" smtClean="0">
                <a:solidFill>
                  <a:schemeClr val="tx1"/>
                </a:solidFill>
                <a:latin typeface="+mn-lt"/>
                <a:ea typeface="+mn-ea"/>
                <a:cs typeface="+mn-cs"/>
              </a:rPr>
              <a:t>particularly relates to the spiritual.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As </a:t>
            </a:r>
            <a:r>
              <a:rPr lang="en-AU" sz="1200" b="0" i="0" u="none" strike="noStrike" kern="1200" baseline="0" dirty="0" smtClean="0">
                <a:solidFill>
                  <a:schemeClr val="tx1"/>
                </a:solidFill>
                <a:latin typeface="+mn-lt"/>
                <a:ea typeface="+mn-ea"/>
                <a:cs typeface="+mn-cs"/>
              </a:rPr>
              <a:t>Christians we are shaped and formed by a God who loves us too much to leave us the way we </a:t>
            </a:r>
            <a:r>
              <a:rPr lang="en-AU" sz="1200" b="0" i="0" u="none" strike="noStrike" kern="1200" baseline="0" dirty="0" smtClean="0">
                <a:solidFill>
                  <a:schemeClr val="tx1"/>
                </a:solidFill>
                <a:latin typeface="+mn-lt"/>
                <a:ea typeface="+mn-ea"/>
                <a:cs typeface="+mn-cs"/>
              </a:rPr>
              <a:t>are. A God that wants to </a:t>
            </a:r>
            <a:r>
              <a:rPr lang="en-AU" sz="1200" b="0" i="0" u="none" strike="noStrike" kern="1200" baseline="0" dirty="0" err="1" smtClean="0">
                <a:solidFill>
                  <a:schemeClr val="tx1"/>
                </a:solidFill>
                <a:latin typeface="+mn-lt"/>
                <a:ea typeface="+mn-ea"/>
                <a:cs typeface="+mn-cs"/>
              </a:rPr>
              <a:t>liove</a:t>
            </a:r>
            <a:r>
              <a:rPr lang="en-AU" sz="1200" b="0" i="0" u="none" strike="noStrike" kern="1200" baseline="0" dirty="0" smtClean="0">
                <a:solidFill>
                  <a:schemeClr val="tx1"/>
                </a:solidFill>
                <a:latin typeface="+mn-lt"/>
                <a:ea typeface="+mn-ea"/>
                <a:cs typeface="+mn-cs"/>
              </a:rPr>
              <a:t> us into the people he created us to be.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If we as Parker Palmer says .. We lead who we are… then formation and leadership are interconnected…</a:t>
            </a:r>
          </a:p>
          <a:p>
            <a:endParaRPr lang="en-AU" sz="1200" b="0" i="0" u="none" strike="noStrike" kern="1200" baseline="0" dirty="0" smtClean="0">
              <a:solidFill>
                <a:schemeClr val="tx1"/>
              </a:solidFill>
              <a:latin typeface="+mn-lt"/>
              <a:ea typeface="+mn-ea"/>
              <a:cs typeface="+mn-cs"/>
            </a:endParaRPr>
          </a:p>
          <a:p>
            <a:endParaRPr lang="en-AU" dirty="0" smtClean="0"/>
          </a:p>
          <a:p>
            <a:pPr marL="0" indent="0">
              <a:buNone/>
            </a:pPr>
            <a:endParaRPr lang="en-AU" sz="1400" b="1" dirty="0" smtClean="0">
              <a:latin typeface="Comic Sans MS" panose="030F0702030302020204" pitchFamily="66" charset="0"/>
            </a:endParaRP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19</a:t>
            </a:fld>
            <a:endParaRPr lang="en-AU"/>
          </a:p>
        </p:txBody>
      </p:sp>
    </p:spTree>
    <p:extLst>
      <p:ext uri="{BB962C8B-B14F-4D97-AF65-F5344CB8AC3E}">
        <p14:creationId xmlns:p14="http://schemas.microsoft.com/office/powerpoint/2010/main" val="17524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Resources: </a:t>
            </a:r>
          </a:p>
          <a:p>
            <a:r>
              <a:rPr lang="en-AU" dirty="0" smtClean="0"/>
              <a:t>Parker Palmer</a:t>
            </a:r>
          </a:p>
          <a:p>
            <a:r>
              <a:rPr lang="en-AU" dirty="0" smtClean="0"/>
              <a:t>Tom</a:t>
            </a:r>
            <a:r>
              <a:rPr lang="en-AU" baseline="0" dirty="0" smtClean="0"/>
              <a:t> Christenson </a:t>
            </a:r>
            <a:r>
              <a:rPr lang="en-AU" baseline="0" dirty="0" err="1" smtClean="0"/>
              <a:t>SchooLink</a:t>
            </a:r>
            <a:r>
              <a:rPr lang="en-AU" baseline="0" dirty="0" smtClean="0"/>
              <a:t> article July 2006</a:t>
            </a:r>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20</a:t>
            </a:fld>
            <a:endParaRPr lang="en-AU"/>
          </a:p>
        </p:txBody>
      </p:sp>
    </p:spTree>
    <p:extLst>
      <p:ext uri="{BB962C8B-B14F-4D97-AF65-F5344CB8AC3E}">
        <p14:creationId xmlns:p14="http://schemas.microsoft.com/office/powerpoint/2010/main" val="209529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Connecting concept of </a:t>
            </a:r>
            <a:r>
              <a:rPr lang="en-AU" i="1" dirty="0" smtClean="0"/>
              <a:t>Growing</a:t>
            </a:r>
            <a:r>
              <a:rPr lang="en-AU" i="1" baseline="0" dirty="0" smtClean="0"/>
              <a:t> deep </a:t>
            </a:r>
            <a:r>
              <a:rPr lang="en-AU" baseline="0" dirty="0" smtClean="0"/>
              <a:t>to the knowledge and experience of participants.</a:t>
            </a:r>
          </a:p>
          <a:p>
            <a:r>
              <a:rPr lang="en-AU" dirty="0" smtClean="0"/>
              <a:t>Ask participants to discuss:</a:t>
            </a:r>
          </a:p>
          <a:p>
            <a:r>
              <a:rPr lang="en-AU" dirty="0" smtClean="0"/>
              <a:t>Please</a:t>
            </a:r>
            <a:r>
              <a:rPr lang="en-AU" baseline="0" dirty="0" smtClean="0"/>
              <a:t> reflect upon and then discuss </a:t>
            </a:r>
            <a:r>
              <a:rPr lang="en-AU" dirty="0" smtClean="0"/>
              <a:t>who and what  has helped you</a:t>
            </a:r>
            <a:r>
              <a:rPr lang="en-AU" baseline="0" dirty="0" smtClean="0"/>
              <a:t> to grow deep? This can be either personally, professionally </a:t>
            </a:r>
            <a:r>
              <a:rPr lang="en-AU" baseline="0" dirty="0" smtClean="0"/>
              <a:t>or spiritually</a:t>
            </a:r>
            <a:r>
              <a:rPr lang="en-AU" baseline="0" dirty="0" smtClean="0"/>
              <a:t>.</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3</a:t>
            </a:fld>
            <a:endParaRPr lang="en-AU"/>
          </a:p>
        </p:txBody>
      </p:sp>
    </p:spTree>
    <p:extLst>
      <p:ext uri="{BB962C8B-B14F-4D97-AF65-F5344CB8AC3E}">
        <p14:creationId xmlns:p14="http://schemas.microsoft.com/office/powerpoint/2010/main" val="588031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Formation</a:t>
            </a:r>
            <a:r>
              <a:rPr lang="en-AU" baseline="0" dirty="0" smtClean="0"/>
              <a:t> in Lutheran education is Lutheran in its orientation.</a:t>
            </a:r>
          </a:p>
          <a:p>
            <a:r>
              <a:rPr lang="en-AU" baseline="0" dirty="0" smtClean="0"/>
              <a:t>What does that mean?</a:t>
            </a:r>
          </a:p>
          <a:p>
            <a:endParaRPr lang="en-AU" baseline="0" dirty="0" smtClean="0"/>
          </a:p>
          <a:p>
            <a:r>
              <a:rPr lang="en-AU" baseline="0" dirty="0" smtClean="0"/>
              <a:t>Read the excerpt from Rob Bell’s </a:t>
            </a:r>
            <a:r>
              <a:rPr lang="en-AU" i="1" baseline="0" dirty="0" smtClean="0"/>
              <a:t>The Velvet Elvis</a:t>
            </a:r>
            <a:r>
              <a:rPr lang="en-AU" i="0" baseline="0" dirty="0" smtClean="0"/>
              <a:t> that describes the legacy of Luther. Did you know that the Lutheran legacy is about the ongoing process of reforming and repainting the Christian faith so Jesus can be know. </a:t>
            </a:r>
          </a:p>
          <a:p>
            <a:r>
              <a:rPr lang="en-AU" i="0" baseline="0" dirty="0" smtClean="0"/>
              <a:t>Being innovative is a part of the culture of Lutheranism, whether it be in relation to the Christian faith or education. </a:t>
            </a:r>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21</a:t>
            </a:fld>
            <a:endParaRPr lang="en-AU"/>
          </a:p>
        </p:txBody>
      </p:sp>
    </p:spTree>
    <p:extLst>
      <p:ext uri="{BB962C8B-B14F-4D97-AF65-F5344CB8AC3E}">
        <p14:creationId xmlns:p14="http://schemas.microsoft.com/office/powerpoint/2010/main" val="156797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We would hope that a statement like this might appear in appointment letters. </a:t>
            </a:r>
          </a:p>
          <a:p>
            <a:r>
              <a:rPr lang="en-AU" baseline="0" dirty="0" smtClean="0"/>
              <a:t>Different statements about formation are displayed around the room. Choose one that is important or challenging for you.</a:t>
            </a:r>
            <a:endParaRPr lang="en-AU" baseline="0" dirty="0"/>
          </a:p>
          <a:p>
            <a:r>
              <a:rPr lang="en-AU" baseline="0" dirty="0" smtClean="0"/>
              <a:t>Discuss with someone near you: Why you chose it? What </a:t>
            </a:r>
            <a:r>
              <a:rPr lang="en-AU" baseline="0" dirty="0" smtClean="0"/>
              <a:t>do these statements mean for the formation that might occur at your school or early childhood service?</a:t>
            </a:r>
          </a:p>
          <a:p>
            <a:endParaRPr lang="en-AU" baseline="0"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22</a:t>
            </a:fld>
            <a:endParaRPr lang="en-AU"/>
          </a:p>
        </p:txBody>
      </p:sp>
    </p:spTree>
    <p:extLst>
      <p:ext uri="{BB962C8B-B14F-4D97-AF65-F5344CB8AC3E}">
        <p14:creationId xmlns:p14="http://schemas.microsoft.com/office/powerpoint/2010/main" val="1690448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latin typeface="Comic Sans MS" panose="030F0702030302020204" pitchFamily="66" charset="0"/>
              </a:rPr>
              <a:t>The literature consistently indicates that if principals do not see spiritual formation as central to Lutheran education, in overall staff development and in their own leadership, then it is highly unlikely that staff will develop this perspective.</a:t>
            </a: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23</a:t>
            </a:fld>
            <a:endParaRPr lang="en-AU"/>
          </a:p>
        </p:txBody>
      </p:sp>
    </p:spTree>
    <p:extLst>
      <p:ext uri="{BB962C8B-B14F-4D97-AF65-F5344CB8AC3E}">
        <p14:creationId xmlns:p14="http://schemas.microsoft.com/office/powerpoint/2010/main" val="320371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a:t>
            </a:r>
            <a:r>
              <a:rPr lang="en-AU" baseline="0" dirty="0" smtClean="0"/>
              <a:t> </a:t>
            </a:r>
            <a:r>
              <a:rPr lang="en-AU" baseline="0" dirty="0" smtClean="0"/>
              <a:t>this section we will explore the different elements of Growing deep.</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24</a:t>
            </a:fld>
            <a:endParaRPr lang="en-AU"/>
          </a:p>
        </p:txBody>
      </p:sp>
    </p:spTree>
    <p:extLst>
      <p:ext uri="{BB962C8B-B14F-4D97-AF65-F5344CB8AC3E}">
        <p14:creationId xmlns:p14="http://schemas.microsoft.com/office/powerpoint/2010/main" val="150488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 explored the concepts</a:t>
            </a:r>
            <a:r>
              <a:rPr lang="en-AU" baseline="0" dirty="0" smtClean="0"/>
              <a:t> of leadership and formation. We will now look at the five elements of </a:t>
            </a:r>
            <a:r>
              <a:rPr lang="en-AU" i="1" baseline="0" dirty="0" smtClean="0"/>
              <a:t>Growing deep</a:t>
            </a:r>
            <a:r>
              <a:rPr lang="en-AU" baseline="0" dirty="0" smtClean="0"/>
              <a:t>.</a:t>
            </a:r>
            <a:endParaRPr lang="en-AU" dirty="0" smtClean="0"/>
          </a:p>
          <a:p>
            <a:r>
              <a:rPr lang="en-AU" baseline="0" dirty="0" smtClean="0"/>
              <a:t>Our foundation is at the heart of </a:t>
            </a:r>
            <a:r>
              <a:rPr lang="en-AU" i="1" baseline="0" dirty="0" smtClean="0"/>
              <a:t>Growing deep </a:t>
            </a:r>
            <a:r>
              <a:rPr lang="en-AU" baseline="0" dirty="0" smtClean="0"/>
              <a:t>and </a:t>
            </a:r>
            <a:r>
              <a:rPr lang="en-AU" baseline="0" dirty="0" smtClean="0"/>
              <a:t>is </a:t>
            </a:r>
            <a:r>
              <a:rPr lang="en-AU" baseline="0" dirty="0" smtClean="0"/>
              <a:t>the lens through which all is seen.</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25</a:t>
            </a:fld>
            <a:endParaRPr lang="en-AU"/>
          </a:p>
        </p:txBody>
      </p:sp>
    </p:spTree>
    <p:extLst>
      <p:ext uri="{BB962C8B-B14F-4D97-AF65-F5344CB8AC3E}">
        <p14:creationId xmlns:p14="http://schemas.microsoft.com/office/powerpoint/2010/main" val="390485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chemeClr val="tx1"/>
                </a:solidFill>
                <a:latin typeface="Comic Sans MS" panose="030F0702030302020204" pitchFamily="66" charset="0"/>
              </a:rPr>
              <a:t>Lens </a:t>
            </a:r>
            <a:r>
              <a:rPr lang="en-AU" sz="1200" dirty="0" smtClean="0">
                <a:solidFill>
                  <a:schemeClr val="tx1"/>
                </a:solidFill>
                <a:latin typeface="Comic Sans MS" panose="030F0702030302020204" pitchFamily="66" charset="0"/>
              </a:rPr>
              <a:t>of Lutheran theology and spirituality washes through all that we do. </a:t>
            </a:r>
            <a:endParaRPr lang="en-AU" sz="1200" dirty="0" smtClean="0">
              <a:solidFill>
                <a:schemeClr val="tx1"/>
              </a:solidFill>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chemeClr val="tx1"/>
                </a:solidFill>
                <a:latin typeface="Comic Sans MS" panose="030F0702030302020204" pitchFamily="66" charset="0"/>
              </a:rPr>
              <a:t>The systems documents will be revised in relation to </a:t>
            </a:r>
            <a:r>
              <a:rPr lang="en-AU" sz="1200" i="1" dirty="0" smtClean="0">
                <a:solidFill>
                  <a:schemeClr val="tx1"/>
                </a:solidFill>
                <a:latin typeface="Comic Sans MS" panose="030F0702030302020204" pitchFamily="66" charset="0"/>
              </a:rPr>
              <a:t>Growing deep</a:t>
            </a:r>
            <a:r>
              <a:rPr lang="en-AU" sz="1200" dirty="0" smtClean="0">
                <a:solidFill>
                  <a:schemeClr val="tx1"/>
                </a:solidFill>
                <a:latin typeface="Comic Sans MS" panose="030F0702030302020204" pitchFamily="66" charset="0"/>
              </a:rPr>
              <a:t>.</a:t>
            </a:r>
            <a:r>
              <a:rPr lang="en-AU" sz="1200" baseline="0" dirty="0" smtClean="0">
                <a:solidFill>
                  <a:schemeClr val="tx1"/>
                </a:solidFill>
                <a:latin typeface="Comic Sans MS" panose="030F0702030302020204" pitchFamily="66" charset="0"/>
              </a:rPr>
              <a:t> </a:t>
            </a:r>
            <a:endParaRPr lang="en-AU" sz="1200" dirty="0" smtClean="0">
              <a:solidFill>
                <a:schemeClr val="tx1"/>
              </a:solidFill>
              <a:latin typeface="Comic Sans MS" panose="030F0702030302020204" pitchFamily="66" charset="0"/>
            </a:endParaRP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26</a:t>
            </a:fld>
            <a:endParaRPr lang="en-AU"/>
          </a:p>
        </p:txBody>
      </p:sp>
    </p:spTree>
    <p:extLst>
      <p:ext uri="{BB962C8B-B14F-4D97-AF65-F5344CB8AC3E}">
        <p14:creationId xmlns:p14="http://schemas.microsoft.com/office/powerpoint/2010/main" val="251438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27</a:t>
            </a:fld>
            <a:endParaRPr lang="en-AU"/>
          </a:p>
        </p:txBody>
      </p:sp>
    </p:spTree>
    <p:extLst>
      <p:ext uri="{BB962C8B-B14F-4D97-AF65-F5344CB8AC3E}">
        <p14:creationId xmlns:p14="http://schemas.microsoft.com/office/powerpoint/2010/main" val="2398361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Provide</a:t>
            </a:r>
            <a:r>
              <a:rPr lang="en-AU" baseline="0" dirty="0" smtClean="0"/>
              <a:t> time to read.</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28</a:t>
            </a:fld>
            <a:endParaRPr lang="en-AU"/>
          </a:p>
        </p:txBody>
      </p:sp>
    </p:spTree>
    <p:extLst>
      <p:ext uri="{BB962C8B-B14F-4D97-AF65-F5344CB8AC3E}">
        <p14:creationId xmlns:p14="http://schemas.microsoft.com/office/powerpoint/2010/main" val="2570446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dirty="0" smtClean="0">
                <a:latin typeface="Comic Sans MS" panose="030F0702030302020204" pitchFamily="66" charset="0"/>
                <a:ea typeface="Calibri" panose="020F0502020204030204" pitchFamily="34" charset="0"/>
                <a:cs typeface="Times New Roman" panose="02020603050405020304" pitchFamily="18" charset="0"/>
              </a:rPr>
              <a:t>Form </a:t>
            </a:r>
            <a:r>
              <a:rPr lang="en-AU" sz="1200" dirty="0" smtClean="0">
                <a:latin typeface="Comic Sans MS" panose="030F0702030302020204" pitchFamily="66" charset="0"/>
                <a:ea typeface="Calibri" panose="020F0502020204030204" pitchFamily="34" charset="0"/>
                <a:cs typeface="Times New Roman" panose="02020603050405020304" pitchFamily="18" charset="0"/>
              </a:rPr>
              <a:t>groups of three and choose one of the statements in the </a:t>
            </a:r>
            <a:r>
              <a:rPr lang="en-AU" sz="1200" i="1" dirty="0" smtClean="0">
                <a:latin typeface="Comic Sans MS" panose="030F0702030302020204" pitchFamily="66" charset="0"/>
                <a:ea typeface="Calibri" panose="020F0502020204030204" pitchFamily="34" charset="0"/>
                <a:cs typeface="Times New Roman" panose="02020603050405020304" pitchFamily="18" charset="0"/>
              </a:rPr>
              <a:t>Lutheran lens</a:t>
            </a:r>
            <a:r>
              <a:rPr lang="en-AU" sz="1200" dirty="0" smtClean="0">
                <a:latin typeface="Comic Sans MS" panose="030F0702030302020204" pitchFamily="66" charset="0"/>
                <a:ea typeface="Calibri" panose="020F0502020204030204" pitchFamily="34" charset="0"/>
                <a:cs typeface="Times New Roman" panose="02020603050405020304" pitchFamily="18" charset="0"/>
              </a:rPr>
              <a:t>. </a:t>
            </a:r>
          </a:p>
          <a:p>
            <a:pPr>
              <a:lnSpc>
                <a:spcPct val="107000"/>
              </a:lnSpc>
              <a:spcAft>
                <a:spcPts val="800"/>
              </a:spcAft>
            </a:pPr>
            <a:endParaRPr lang="en-AU" sz="1200" dirty="0" smtClean="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AU" sz="1200" dirty="0" smtClean="0">
                <a:latin typeface="Comic Sans MS" panose="030F0702030302020204" pitchFamily="66" charset="0"/>
                <a:ea typeface="Calibri" panose="020F0502020204030204" pitchFamily="34" charset="0"/>
                <a:cs typeface="Times New Roman" panose="02020603050405020304" pitchFamily="18" charset="0"/>
              </a:rPr>
              <a:t>Tasks</a:t>
            </a:r>
          </a:p>
          <a:p>
            <a:pPr>
              <a:lnSpc>
                <a:spcPct val="107000"/>
              </a:lnSpc>
              <a:spcAft>
                <a:spcPts val="800"/>
              </a:spcAft>
            </a:pPr>
            <a:r>
              <a:rPr lang="en-AU" sz="1200" dirty="0" smtClean="0">
                <a:latin typeface="Comic Sans MS" panose="030F0702030302020204" pitchFamily="66" charset="0"/>
                <a:ea typeface="Calibri" panose="020F0502020204030204" pitchFamily="34" charset="0"/>
                <a:cs typeface="Times New Roman" panose="02020603050405020304" pitchFamily="18" charset="0"/>
              </a:rPr>
              <a:t>Option1</a:t>
            </a:r>
          </a:p>
          <a:p>
            <a:pPr>
              <a:lnSpc>
                <a:spcPct val="107000"/>
              </a:lnSpc>
              <a:spcAft>
                <a:spcPts val="800"/>
              </a:spcAft>
            </a:pPr>
            <a:r>
              <a:rPr lang="en-AU" sz="1200" dirty="0" smtClean="0">
                <a:latin typeface="Comic Sans MS" panose="030F0702030302020204" pitchFamily="66" charset="0"/>
                <a:ea typeface="Calibri" panose="020F0502020204030204" pitchFamily="34" charset="0"/>
                <a:cs typeface="Times New Roman" panose="02020603050405020304" pitchFamily="18" charset="0"/>
              </a:rPr>
              <a:t>Ask them to develop a Y </a:t>
            </a:r>
            <a:r>
              <a:rPr lang="en-AU" sz="1200" dirty="0" smtClean="0">
                <a:latin typeface="Comic Sans MS" panose="030F0702030302020204" pitchFamily="66" charset="0"/>
                <a:ea typeface="Calibri" panose="020F0502020204030204" pitchFamily="34" charset="0"/>
                <a:cs typeface="Times New Roman" panose="02020603050405020304" pitchFamily="18" charset="0"/>
              </a:rPr>
              <a:t>chart </a:t>
            </a:r>
            <a:r>
              <a:rPr lang="en-AU" sz="1200" dirty="0" smtClean="0">
                <a:latin typeface="Comic Sans MS" panose="030F0702030302020204" pitchFamily="66" charset="0"/>
                <a:ea typeface="Calibri" panose="020F0502020204030204" pitchFamily="34" charset="0"/>
                <a:cs typeface="Times New Roman" panose="02020603050405020304" pitchFamily="18" charset="0"/>
              </a:rPr>
              <a:t>to record what the statement might look like, sound like and feel like in practice. Think about specific implications</a:t>
            </a:r>
            <a:r>
              <a:rPr lang="en-AU" sz="1200" baseline="0" dirty="0" smtClean="0">
                <a:latin typeface="Comic Sans MS" panose="030F0702030302020204" pitchFamily="66" charset="0"/>
                <a:ea typeface="Calibri" panose="020F0502020204030204" pitchFamily="34" charset="0"/>
                <a:cs typeface="Times New Roman" panose="02020603050405020304" pitchFamily="18" charset="0"/>
              </a:rPr>
              <a:t> for curriculum, policies etc. </a:t>
            </a:r>
            <a:r>
              <a:rPr lang="en-AU" sz="1200" dirty="0" smtClean="0">
                <a:latin typeface="Comic Sans MS" panose="030F0702030302020204" pitchFamily="66" charset="0"/>
                <a:ea typeface="Calibri" panose="020F0502020204030204" pitchFamily="34" charset="0"/>
                <a:cs typeface="Times New Roman" panose="02020603050405020304" pitchFamily="18" charset="0"/>
              </a:rPr>
              <a:t>Share and discuss the statements. </a:t>
            </a:r>
            <a:endParaRPr lang="en-AU" sz="1200" dirty="0" smtClean="0">
              <a:effectLst/>
              <a:latin typeface="Comic Sans MS" panose="030F0702030302020204" pitchFamily="66" charset="0"/>
              <a:ea typeface="Calibri" panose="020F0502020204030204" pitchFamily="34" charset="0"/>
              <a:cs typeface="Times New Roman" panose="02020603050405020304" pitchFamily="18" charset="0"/>
            </a:endParaRPr>
          </a:p>
          <a:p>
            <a:r>
              <a:rPr lang="en-AU" dirty="0" smtClean="0"/>
              <a:t>Option</a:t>
            </a:r>
            <a:r>
              <a:rPr lang="en-AU" baseline="0" dirty="0" smtClean="0"/>
              <a:t> 2</a:t>
            </a:r>
          </a:p>
          <a:p>
            <a:pPr>
              <a:lnSpc>
                <a:spcPct val="107000"/>
              </a:lnSpc>
              <a:spcAft>
                <a:spcPts val="800"/>
              </a:spcAft>
            </a:pPr>
            <a:r>
              <a:rPr lang="en-AU" sz="1200" dirty="0" smtClean="0">
                <a:latin typeface="Comic Sans MS" panose="030F0702030302020204" pitchFamily="66" charset="0"/>
                <a:ea typeface="Calibri" panose="020F0502020204030204" pitchFamily="34" charset="0"/>
                <a:cs typeface="Times New Roman" panose="02020603050405020304" pitchFamily="18" charset="0"/>
              </a:rPr>
              <a:t>Reflect on one of the statements.</a:t>
            </a:r>
            <a:r>
              <a:rPr lang="en-AU" sz="1200" baseline="0" dirty="0" smtClean="0">
                <a:latin typeface="Comic Sans MS" panose="030F0702030302020204" pitchFamily="66" charset="0"/>
                <a:ea typeface="Calibri" panose="020F0502020204030204" pitchFamily="34" charset="0"/>
                <a:cs typeface="Times New Roman" panose="02020603050405020304" pitchFamily="18" charset="0"/>
              </a:rPr>
              <a:t> Discuss and record: </a:t>
            </a:r>
            <a:r>
              <a:rPr lang="en-AU" sz="1200" dirty="0" smtClean="0">
                <a:latin typeface="Comic Sans MS" panose="030F0702030302020204" pitchFamily="66" charset="0"/>
              </a:rPr>
              <a:t>If your community valued the statement, what evidence could be gathered? </a:t>
            </a:r>
          </a:p>
          <a:p>
            <a:endParaRPr lang="en-AU" dirty="0"/>
          </a:p>
          <a:p>
            <a:r>
              <a:rPr lang="en-AU" dirty="0" smtClean="0"/>
              <a:t>Share with the participants how the Lutheran lens washes through the framework and all that we do in our schools or </a:t>
            </a:r>
            <a:r>
              <a:rPr lang="en-AU" dirty="0" smtClean="0">
                <a:latin typeface="Comic Sans MS" panose="030F0702030302020204" pitchFamily="66" charset="0"/>
              </a:rPr>
              <a:t>early childhood services</a:t>
            </a:r>
            <a:r>
              <a:rPr lang="en-AU" dirty="0" smtClean="0"/>
              <a:t>.</a:t>
            </a:r>
          </a:p>
          <a:p>
            <a:r>
              <a:rPr lang="en-AU" dirty="0" smtClean="0"/>
              <a:t>It is not an extra layer.</a:t>
            </a:r>
          </a:p>
          <a:p>
            <a:r>
              <a:rPr lang="en-AU" dirty="0" smtClean="0"/>
              <a:t>It is not a wedge in a cake. </a:t>
            </a:r>
            <a:br>
              <a:rPr lang="en-AU" dirty="0" smtClean="0"/>
            </a:br>
            <a:r>
              <a:rPr lang="en-AU" dirty="0" smtClean="0"/>
              <a:t>It is a 24/7 thing.</a:t>
            </a:r>
            <a:r>
              <a:rPr lang="en-AU" baseline="0" dirty="0" smtClean="0"/>
              <a:t> It is our very being and way of </a:t>
            </a:r>
            <a:r>
              <a:rPr lang="en-AU" baseline="0" dirty="0" smtClean="0"/>
              <a:t>looking at and conducting education.</a:t>
            </a:r>
            <a:endParaRPr lang="en-AU" dirty="0" smtClean="0"/>
          </a:p>
          <a:p>
            <a:endParaRPr lang="en-AU" dirty="0" smtClean="0"/>
          </a:p>
          <a:p>
            <a:endParaRPr lang="en-AU" dirty="0"/>
          </a:p>
          <a:p>
            <a:endParaRPr lang="en-AU" dirty="0" smtClean="0"/>
          </a:p>
          <a:p>
            <a:endParaRPr lang="en-AU" dirty="0" smtClean="0"/>
          </a:p>
          <a:p>
            <a:endParaRPr lang="en-AU" dirty="0" smtClean="0"/>
          </a:p>
          <a:p>
            <a:endParaRPr lang="en-AU" dirty="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29</a:t>
            </a:fld>
            <a:endParaRPr lang="en-AU"/>
          </a:p>
        </p:txBody>
      </p:sp>
    </p:spTree>
    <p:extLst>
      <p:ext uri="{BB962C8B-B14F-4D97-AF65-F5344CB8AC3E}">
        <p14:creationId xmlns:p14="http://schemas.microsoft.com/office/powerpoint/2010/main" val="3111621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Provide</a:t>
            </a:r>
            <a:r>
              <a:rPr lang="en-AU" baseline="0" dirty="0" smtClean="0"/>
              <a:t> </a:t>
            </a:r>
            <a:r>
              <a:rPr lang="en-AU" baseline="0" dirty="0" smtClean="0"/>
              <a:t>slide to show connection. </a:t>
            </a:r>
            <a:r>
              <a:rPr lang="en-AU" baseline="0" dirty="0" smtClean="0"/>
              <a:t>These courses can and will be aligned to </a:t>
            </a:r>
            <a:r>
              <a:rPr lang="en-AU" i="1" baseline="0" dirty="0" smtClean="0"/>
              <a:t>Growing deep</a:t>
            </a:r>
            <a:r>
              <a:rPr lang="en-AU" baseline="0" dirty="0" smtClean="0"/>
              <a:t>.</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30</a:t>
            </a:fld>
            <a:endParaRPr lang="en-AU"/>
          </a:p>
        </p:txBody>
      </p:sp>
    </p:spTree>
    <p:extLst>
      <p:ext uri="{BB962C8B-B14F-4D97-AF65-F5344CB8AC3E}">
        <p14:creationId xmlns:p14="http://schemas.microsoft.com/office/powerpoint/2010/main" val="12251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a:t>
            </a:fld>
            <a:endParaRPr lang="en-AU"/>
          </a:p>
        </p:txBody>
      </p:sp>
    </p:spTree>
    <p:extLst>
      <p:ext uri="{BB962C8B-B14F-4D97-AF65-F5344CB8AC3E}">
        <p14:creationId xmlns:p14="http://schemas.microsoft.com/office/powerpoint/2010/main" val="205350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31</a:t>
            </a:fld>
            <a:endParaRPr lang="en-AU"/>
          </a:p>
        </p:txBody>
      </p:sp>
    </p:spTree>
    <p:extLst>
      <p:ext uri="{BB962C8B-B14F-4D97-AF65-F5344CB8AC3E}">
        <p14:creationId xmlns:p14="http://schemas.microsoft.com/office/powerpoint/2010/main" val="2609870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32</a:t>
            </a:fld>
            <a:endParaRPr lang="en-AU"/>
          </a:p>
        </p:txBody>
      </p:sp>
    </p:spTree>
    <p:extLst>
      <p:ext uri="{BB962C8B-B14F-4D97-AF65-F5344CB8AC3E}">
        <p14:creationId xmlns:p14="http://schemas.microsoft.com/office/powerpoint/2010/main" val="326168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33</a:t>
            </a:fld>
            <a:endParaRPr lang="en-AU"/>
          </a:p>
        </p:txBody>
      </p:sp>
    </p:spTree>
    <p:extLst>
      <p:ext uri="{BB962C8B-B14F-4D97-AF65-F5344CB8AC3E}">
        <p14:creationId xmlns:p14="http://schemas.microsoft.com/office/powerpoint/2010/main" val="926787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Vocational practices describes the work we all do in Lutheran education. These have been developed using the AITSL principals standards as the basis and then refined through the consideration of a number of other leadership frameworks.</a:t>
            </a:r>
          </a:p>
          <a:p>
            <a:r>
              <a:rPr lang="en-AU" baseline="0" dirty="0" smtClean="0"/>
              <a:t>Provide time to read.</a:t>
            </a:r>
            <a:endParaRPr lang="en-AU" baseline="0"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34</a:t>
            </a:fld>
            <a:endParaRPr lang="en-AU"/>
          </a:p>
        </p:txBody>
      </p:sp>
    </p:spTree>
    <p:extLst>
      <p:ext uri="{BB962C8B-B14F-4D97-AF65-F5344CB8AC3E}">
        <p14:creationId xmlns:p14="http://schemas.microsoft.com/office/powerpoint/2010/main" val="4200655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Shane</a:t>
            </a:r>
          </a:p>
          <a:p>
            <a:endParaRPr lang="en-AU" baseline="0"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35</a:t>
            </a:fld>
            <a:endParaRPr lang="en-AU"/>
          </a:p>
        </p:txBody>
      </p:sp>
    </p:spTree>
    <p:extLst>
      <p:ext uri="{BB962C8B-B14F-4D97-AF65-F5344CB8AC3E}">
        <p14:creationId xmlns:p14="http://schemas.microsoft.com/office/powerpoint/2010/main" val="39731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capabilities describe how we do what we do in Lutheran education. This is the area that draws heavily upon the consultations and work of Atkinson consulting!</a:t>
            </a:r>
          </a:p>
          <a:p>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36</a:t>
            </a:fld>
            <a:endParaRPr lang="en-AU"/>
          </a:p>
        </p:txBody>
      </p:sp>
    </p:spTree>
    <p:extLst>
      <p:ext uri="{BB962C8B-B14F-4D97-AF65-F5344CB8AC3E}">
        <p14:creationId xmlns:p14="http://schemas.microsoft.com/office/powerpoint/2010/main" val="782195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The Capabilities are sorted into</a:t>
            </a:r>
            <a:r>
              <a:rPr lang="en-US" baseline="0" dirty="0" smtClean="0">
                <a:ea typeface="ＭＳ Ｐゴシック" charset="0"/>
                <a:cs typeface="ＭＳ Ｐゴシック" charset="0"/>
              </a:rPr>
              <a:t> four areas: Growing oneself, engaging the community, leading the team, focusing on outcomes. </a:t>
            </a:r>
          </a:p>
          <a:p>
            <a:r>
              <a:rPr lang="en-US" baseline="0" dirty="0" smtClean="0">
                <a:ea typeface="ＭＳ Ｐゴシック" charset="0"/>
                <a:cs typeface="ＭＳ Ｐゴシック" charset="0"/>
              </a:rPr>
              <a:t>Each of these areas has four categories.</a:t>
            </a:r>
          </a:p>
          <a:p>
            <a:endParaRPr lang="en-US" baseline="0" dirty="0" smtClean="0">
              <a:ea typeface="ＭＳ Ｐゴシック" charset="0"/>
              <a:cs typeface="ＭＳ Ｐゴシック" charset="0"/>
            </a:endParaRPr>
          </a:p>
          <a:p>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794262-ABE8-443B-8222-5036C6D83507}" type="slidenum">
              <a:rPr lang="en-AU" smtClean="0"/>
              <a:t>37</a:t>
            </a:fld>
            <a:endParaRPr lang="en-AU"/>
          </a:p>
        </p:txBody>
      </p:sp>
    </p:spTree>
    <p:extLst>
      <p:ext uri="{BB962C8B-B14F-4D97-AF65-F5344CB8AC3E}">
        <p14:creationId xmlns:p14="http://schemas.microsoft.com/office/powerpoint/2010/main" val="4070159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000">
                <a:solidFill>
                  <a:schemeClr val="tx1"/>
                </a:solidFill>
                <a:latin typeface="Arial" charset="0"/>
                <a:ea typeface="ＭＳ Ｐゴシック" charset="0"/>
                <a:cs typeface="ＭＳ Ｐゴシック" charset="0"/>
              </a:defRPr>
            </a:lvl1pPr>
            <a:lvl2pPr marL="742950" indent="-285750" defTabSz="949325">
              <a:defRPr sz="1000">
                <a:solidFill>
                  <a:schemeClr val="tx1"/>
                </a:solidFill>
                <a:latin typeface="Arial" charset="0"/>
                <a:ea typeface="ＭＳ Ｐゴシック" charset="0"/>
              </a:defRPr>
            </a:lvl2pPr>
            <a:lvl3pPr marL="1143000" indent="-228600" defTabSz="949325">
              <a:defRPr sz="1000">
                <a:solidFill>
                  <a:schemeClr val="tx1"/>
                </a:solidFill>
                <a:latin typeface="Arial" charset="0"/>
                <a:ea typeface="ＭＳ Ｐゴシック" charset="0"/>
              </a:defRPr>
            </a:lvl3pPr>
            <a:lvl4pPr marL="1600200" indent="-228600" defTabSz="949325">
              <a:defRPr sz="1000">
                <a:solidFill>
                  <a:schemeClr val="tx1"/>
                </a:solidFill>
                <a:latin typeface="Arial" charset="0"/>
                <a:ea typeface="ＭＳ Ｐゴシック" charset="0"/>
              </a:defRPr>
            </a:lvl4pPr>
            <a:lvl5pPr marL="2057400" indent="-228600" defTabSz="949325">
              <a:defRPr sz="1000">
                <a:solidFill>
                  <a:schemeClr val="tx1"/>
                </a:solidFill>
                <a:latin typeface="Arial" charset="0"/>
                <a:ea typeface="ＭＳ Ｐゴシック" charset="0"/>
              </a:defRPr>
            </a:lvl5pPr>
            <a:lvl6pPr marL="25146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fld id="{E144B5AB-64A2-1A4B-A650-43FA7ABC4B0C}" type="slidenum">
              <a:rPr lang="en-AU" sz="1100">
                <a:latin typeface="Times New Roman" charset="0"/>
              </a:rPr>
              <a:pPr/>
              <a:t>38</a:t>
            </a:fld>
            <a:endParaRPr lang="en-AU" sz="1100" dirty="0">
              <a:latin typeface="Times New Roman" charset="0"/>
            </a:endParaRPr>
          </a:p>
        </p:txBody>
      </p:sp>
      <p:sp>
        <p:nvSpPr>
          <p:cNvPr id="20482" name="Rectangle 2"/>
          <p:cNvSpPr>
            <a:spLocks noGrp="1" noRot="1" noChangeAspect="1" noChangeArrowheads="1" noTextEdit="1"/>
          </p:cNvSpPr>
          <p:nvPr>
            <p:ph type="sldImg"/>
          </p:nvPr>
        </p:nvSpPr>
        <p:spPr>
          <a:xfrm>
            <a:off x="152400" y="781050"/>
            <a:ext cx="6946900" cy="3908425"/>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ea typeface="ＭＳ Ｐゴシック" charset="0"/>
                <a:cs typeface="ＭＳ Ｐゴシック" charset="0"/>
              </a:rPr>
              <a:t>If we consider the capability of Growing oneself, you can see the four ways</a:t>
            </a:r>
            <a:r>
              <a:rPr lang="en-US" baseline="0" dirty="0" smtClean="0">
                <a:ea typeface="ＭＳ Ｐゴシック" charset="0"/>
                <a:cs typeface="ＭＳ Ｐゴシック" charset="0"/>
              </a:rPr>
              <a:t> in which we can do this.</a:t>
            </a:r>
          </a:p>
          <a:p>
            <a:endParaRPr lang="en-US" dirty="0" smtClean="0">
              <a:ea typeface="ＭＳ Ｐゴシック" charset="0"/>
              <a:cs typeface="ＭＳ Ｐゴシック" charset="0"/>
            </a:endParaRPr>
          </a:p>
        </p:txBody>
      </p:sp>
    </p:spTree>
    <p:extLst>
      <p:ext uri="{BB962C8B-B14F-4D97-AF65-F5344CB8AC3E}">
        <p14:creationId xmlns:p14="http://schemas.microsoft.com/office/powerpoint/2010/main" val="2791187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If we drill down further you will find</a:t>
            </a:r>
            <a:r>
              <a:rPr lang="en-AU" baseline="0" dirty="0" smtClean="0"/>
              <a:t> that for growing oneself, in the area of building self awareness we have four descriptors that unpack the capability.</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These descriptors are of increasing difficulty and complexity from one at entry level through to four.</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does not mean that principals will be at level four and beginning teachers at level one.</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Stephen Atkinson has suggested that if everyone operated at level one then we would have a high performing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charset="0"/>
                <a:cs typeface="ＭＳ Ｐゴシック" charset="0"/>
              </a:rPr>
              <a:t>Use the Growing oneself self reflection tool to engage the participants with the capabilities.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39</a:t>
            </a:fld>
            <a:endParaRPr lang="en-AU"/>
          </a:p>
        </p:txBody>
      </p:sp>
    </p:spTree>
    <p:extLst>
      <p:ext uri="{BB962C8B-B14F-4D97-AF65-F5344CB8AC3E}">
        <p14:creationId xmlns:p14="http://schemas.microsoft.com/office/powerpoint/2010/main" val="1413772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40</a:t>
            </a:fld>
            <a:endParaRPr lang="en-AU"/>
          </a:p>
        </p:txBody>
      </p:sp>
    </p:spTree>
    <p:extLst>
      <p:ext uri="{BB962C8B-B14F-4D97-AF65-F5344CB8AC3E}">
        <p14:creationId xmlns:p14="http://schemas.microsoft.com/office/powerpoint/2010/main" val="297589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a:t>
            </a:fld>
            <a:endParaRPr lang="en-AU"/>
          </a:p>
        </p:txBody>
      </p:sp>
    </p:spTree>
    <p:extLst>
      <p:ext uri="{BB962C8B-B14F-4D97-AF65-F5344CB8AC3E}">
        <p14:creationId xmlns:p14="http://schemas.microsoft.com/office/powerpoint/2010/main" val="855077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a:t>
            </a:r>
            <a:r>
              <a:rPr lang="en-AU" dirty="0" smtClean="0"/>
              <a:t>comments from PPT question.</a:t>
            </a:r>
          </a:p>
          <a:p>
            <a:endParaRPr lang="en-AU" dirty="0" smtClean="0"/>
          </a:p>
          <a:p>
            <a:r>
              <a:rPr lang="en-AU" dirty="0" smtClean="0"/>
              <a:t>Ask</a:t>
            </a:r>
            <a:r>
              <a:rPr lang="en-AU" baseline="0" dirty="0" smtClean="0"/>
              <a:t> each pair to identify one way they would like to see it being used. </a:t>
            </a:r>
            <a:endParaRPr lang="en-AU"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41</a:t>
            </a:fld>
            <a:endParaRPr lang="en-AU"/>
          </a:p>
        </p:txBody>
      </p:sp>
    </p:spTree>
    <p:extLst>
      <p:ext uri="{BB962C8B-B14F-4D97-AF65-F5344CB8AC3E}">
        <p14:creationId xmlns:p14="http://schemas.microsoft.com/office/powerpoint/2010/main" val="3828181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a:t>
            </a:r>
            <a:r>
              <a:rPr lang="en-AU" baseline="0" dirty="0" smtClean="0"/>
              <a:t> we have clearly identified vocational practices and are all developing our capabilities then we can create a healthy workplace culture.</a:t>
            </a:r>
          </a:p>
          <a:p>
            <a:r>
              <a:rPr lang="en-AU" baseline="0" dirty="0" smtClean="0"/>
              <a:t>What does that look like in Lutheran education?</a:t>
            </a:r>
          </a:p>
          <a:p>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000000"/>
                </a:solidFill>
                <a:latin typeface="Calibri" charset="0"/>
                <a:cs typeface="Calibri" charset="0"/>
              </a:rPr>
              <a:t>Workplace culture is defined as the atmosphere or climate of the work environment.  It is the perception of how it feels to work in Lutheran Education, within a particular location, office, school, team or for a specific leader.  It is the</a:t>
            </a:r>
            <a:r>
              <a:rPr lang="en-AU" sz="1200" dirty="0" smtClean="0">
                <a:latin typeface="Calibri" charset="0"/>
                <a:cs typeface="Calibri" charset="0"/>
              </a:rPr>
              <a:t> ideal operating environment required to provide a working climate that will enable people to work sustainably at their highest potential.</a:t>
            </a:r>
            <a:endParaRPr lang="en-AU" sz="1200" dirty="0" smtClean="0">
              <a:solidFill>
                <a:srgbClr val="000000"/>
              </a:solidFill>
              <a:latin typeface="Calibri" charset="0"/>
              <a:cs typeface="Calibri" charset="0"/>
            </a:endParaRP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000000"/>
                </a:solidFill>
                <a:latin typeface="Calibri" charset="0"/>
                <a:cs typeface="Calibri" charset="0"/>
              </a:rPr>
              <a:t>Workplace culture effects organisational effectiveness.  An unmanaged culture is likely to result in lower levels of motivation and, at times, cynical and disenchanted individuals providing minimal contribution.  A positive work culture results in higher levels of motivation and effort from the people within that team or unit or school, and has been shown through research to drive higher levels of effectiveness and productivity.  </a:t>
            </a:r>
          </a:p>
          <a:p>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42</a:t>
            </a:fld>
            <a:endParaRPr lang="en-AU"/>
          </a:p>
        </p:txBody>
      </p:sp>
    </p:spTree>
    <p:extLst>
      <p:ext uri="{BB962C8B-B14F-4D97-AF65-F5344CB8AC3E}">
        <p14:creationId xmlns:p14="http://schemas.microsoft.com/office/powerpoint/2010/main" val="181944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a:defRPr sz="1000">
                <a:solidFill>
                  <a:schemeClr val="tx1"/>
                </a:solidFill>
                <a:latin typeface="Arial" charset="0"/>
                <a:ea typeface="ＭＳ Ｐゴシック" charset="0"/>
                <a:cs typeface="ＭＳ Ｐゴシック" charset="0"/>
              </a:defRPr>
            </a:lvl1pPr>
            <a:lvl2pPr marL="742950" indent="-285750" defTabSz="949325">
              <a:defRPr sz="1000">
                <a:solidFill>
                  <a:schemeClr val="tx1"/>
                </a:solidFill>
                <a:latin typeface="Arial" charset="0"/>
                <a:ea typeface="ＭＳ Ｐゴシック" charset="0"/>
              </a:defRPr>
            </a:lvl2pPr>
            <a:lvl3pPr marL="1143000" indent="-228600" defTabSz="949325">
              <a:defRPr sz="1000">
                <a:solidFill>
                  <a:schemeClr val="tx1"/>
                </a:solidFill>
                <a:latin typeface="Arial" charset="0"/>
                <a:ea typeface="ＭＳ Ｐゴシック" charset="0"/>
              </a:defRPr>
            </a:lvl3pPr>
            <a:lvl4pPr marL="1600200" indent="-228600" defTabSz="949325">
              <a:defRPr sz="1000">
                <a:solidFill>
                  <a:schemeClr val="tx1"/>
                </a:solidFill>
                <a:latin typeface="Arial" charset="0"/>
                <a:ea typeface="ＭＳ Ｐゴシック" charset="0"/>
              </a:defRPr>
            </a:lvl4pPr>
            <a:lvl5pPr marL="2057400" indent="-228600" defTabSz="949325">
              <a:defRPr sz="1000">
                <a:solidFill>
                  <a:schemeClr val="tx1"/>
                </a:solidFill>
                <a:latin typeface="Arial" charset="0"/>
                <a:ea typeface="ＭＳ Ｐゴシック" charset="0"/>
              </a:defRPr>
            </a:lvl5pPr>
            <a:lvl6pPr marL="25146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defTabSz="949325"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eaLnBrk="1" hangingPunct="1"/>
            <a:fld id="{F64E01FF-B117-D74E-8F59-10D3D0C7CD0C}" type="slidenum">
              <a:rPr lang="en-AU" sz="1200"/>
              <a:pPr eaLnBrk="1" hangingPunct="1"/>
              <a:t>43</a:t>
            </a:fld>
            <a:endParaRPr lang="en-AU" sz="1200"/>
          </a:p>
        </p:txBody>
      </p:sp>
      <p:sp>
        <p:nvSpPr>
          <p:cNvPr id="22530" name="Rectangle 2"/>
          <p:cNvSpPr>
            <a:spLocks noGrp="1" noRot="1" noChangeAspect="1" noChangeArrowheads="1" noTextEdit="1"/>
          </p:cNvSpPr>
          <p:nvPr>
            <p:ph type="sldImg"/>
          </p:nvPr>
        </p:nvSpPr>
        <p:spPr>
          <a:xfrm>
            <a:off x="500063" y="720725"/>
            <a:ext cx="6397625" cy="3598863"/>
          </a:xfrm>
          <a:ln/>
        </p:spPr>
      </p:sp>
      <p:sp>
        <p:nvSpPr>
          <p:cNvPr id="22531" name="Rectangle 3"/>
          <p:cNvSpPr>
            <a:spLocks noGrp="1" noChangeArrowheads="1"/>
          </p:cNvSpPr>
          <p:nvPr>
            <p:ph type="body" idx="1"/>
          </p:nvPr>
        </p:nvSpPr>
        <p:spPr>
          <a:xfrm>
            <a:off x="569913" y="4799835"/>
            <a:ext cx="6257925" cy="40792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90500" indent="-190500" eaLnBrk="1" hangingPunct="1"/>
            <a:r>
              <a:rPr lang="en-US" dirty="0" smtClean="0">
                <a:ea typeface="ＭＳ Ｐゴシック" charset="0"/>
                <a:cs typeface="ＭＳ Ｐゴシック" charset="0"/>
              </a:rPr>
              <a:t>If</a:t>
            </a:r>
            <a:r>
              <a:rPr lang="en-US" baseline="0" dirty="0" smtClean="0">
                <a:ea typeface="ＭＳ Ｐゴシック" charset="0"/>
                <a:cs typeface="ＭＳ Ｐゴシック" charset="0"/>
              </a:rPr>
              <a:t> culture is the way we do things around </a:t>
            </a:r>
            <a:r>
              <a:rPr lang="en-US" baseline="0" dirty="0" smtClean="0">
                <a:ea typeface="ＭＳ Ｐゴシック" charset="0"/>
                <a:cs typeface="ＭＳ Ｐゴシック" charset="0"/>
              </a:rPr>
              <a:t>here. Then </a:t>
            </a:r>
            <a:r>
              <a:rPr lang="en-US" baseline="0" dirty="0" smtClean="0">
                <a:ea typeface="ＭＳ Ｐゴシック" charset="0"/>
                <a:cs typeface="ＭＳ Ｐゴシック" charset="0"/>
              </a:rPr>
              <a:t>having a positive </a:t>
            </a:r>
            <a:r>
              <a:rPr lang="en-US" baseline="0" dirty="0" smtClean="0">
                <a:ea typeface="ＭＳ Ｐゴシック" charset="0"/>
                <a:cs typeface="ＭＳ Ｐゴシック" charset="0"/>
              </a:rPr>
              <a:t>and productive workplace </a:t>
            </a:r>
            <a:r>
              <a:rPr lang="en-US" baseline="0" dirty="0" smtClean="0">
                <a:ea typeface="ＭＳ Ｐゴシック" charset="0"/>
                <a:cs typeface="ＭＳ Ｐゴシック" charset="0"/>
              </a:rPr>
              <a:t>culture is critical in being an effective school or </a:t>
            </a:r>
            <a:r>
              <a:rPr lang="en-US" baseline="0" dirty="0" smtClean="0">
                <a:ea typeface="ＭＳ Ｐゴシック" charset="0"/>
                <a:cs typeface="ＭＳ Ｐゴシック" charset="0"/>
              </a:rPr>
              <a:t>ECC.</a:t>
            </a:r>
            <a:endParaRPr lang="en-US" baseline="0" dirty="0" smtClean="0">
              <a:ea typeface="ＭＳ Ｐゴシック" charset="0"/>
              <a:cs typeface="ＭＳ Ｐゴシック" charset="0"/>
            </a:endParaRPr>
          </a:p>
          <a:p>
            <a:pPr marL="190500" indent="-190500" eaLnBrk="1" hangingPunct="1"/>
            <a:endParaRPr lang="en-US" baseline="0" dirty="0" smtClean="0">
              <a:ea typeface="ＭＳ Ｐゴシック" charset="0"/>
              <a:cs typeface="ＭＳ Ｐゴシック" charset="0"/>
            </a:endParaRPr>
          </a:p>
          <a:p>
            <a:pPr marL="190500" indent="-190500" eaLnBrk="1" hangingPunct="1"/>
            <a:endParaRPr lang="en-US" baseline="0" dirty="0" smtClean="0">
              <a:ea typeface="ＭＳ Ｐゴシック" charset="0"/>
              <a:cs typeface="ＭＳ Ｐゴシック" charset="0"/>
            </a:endParaRPr>
          </a:p>
          <a:p>
            <a:pPr marL="190500" indent="-190500"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34771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849578"/>
            <a:ext cx="5532552" cy="3908614"/>
          </a:xfrm>
        </p:spPr>
        <p:txBody>
          <a:bodyPr/>
          <a:lstStyle/>
          <a:p>
            <a:r>
              <a:rPr lang="en-AU" dirty="0" smtClean="0"/>
              <a:t>During the consultations across Australia, Stephen Atkinson</a:t>
            </a:r>
            <a:r>
              <a:rPr lang="en-AU" baseline="0" dirty="0" smtClean="0"/>
              <a:t> asked Lutheran educators what helps make Lutheran education effective and these workplace cultural attributes were identified. </a:t>
            </a:r>
          </a:p>
          <a:p>
            <a:endParaRPr lang="en-AU" baseline="0" dirty="0" smtClean="0"/>
          </a:p>
          <a:p>
            <a:r>
              <a:rPr lang="en-AU" baseline="0" dirty="0" smtClean="0"/>
              <a:t>The most important word on this page is AND as we need both of these attributes in each of these areas, </a:t>
            </a:r>
            <a:r>
              <a:rPr lang="en-AU" baseline="0" dirty="0" err="1" smtClean="0"/>
              <a:t>eg</a:t>
            </a:r>
            <a:r>
              <a:rPr lang="en-AU" baseline="0" dirty="0" smtClean="0"/>
              <a:t> for clarity of direction you need both vision and role. </a:t>
            </a:r>
          </a:p>
          <a:p>
            <a:r>
              <a:rPr lang="en-AU" baseline="0" dirty="0" smtClean="0"/>
              <a:t>You can have a great vision for your classroom or school or kindy but if everyone involved in this place does not have clarity about their role in helping realise the vision then it is unlikely that the direction will be achieved.</a:t>
            </a:r>
          </a:p>
          <a:p>
            <a:endParaRPr lang="en-AU" baseline="0" dirty="0" smtClean="0"/>
          </a:p>
          <a:p>
            <a:endParaRPr lang="en-AU" baseline="0" dirty="0" smtClean="0"/>
          </a:p>
          <a:p>
            <a:endParaRPr lang="en-AU" baseline="0" dirty="0" smtClean="0"/>
          </a:p>
          <a:p>
            <a:pPr>
              <a:lnSpc>
                <a:spcPct val="107000"/>
              </a:lnSpc>
              <a:spcAft>
                <a:spcPts val="800"/>
              </a:spcAft>
            </a:pPr>
            <a:endParaRPr lang="en-A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44</a:t>
            </a:fld>
            <a:endParaRPr lang="en-AU"/>
          </a:p>
        </p:txBody>
      </p:sp>
    </p:spTree>
    <p:extLst>
      <p:ext uri="{BB962C8B-B14F-4D97-AF65-F5344CB8AC3E}">
        <p14:creationId xmlns:p14="http://schemas.microsoft.com/office/powerpoint/2010/main" val="1177995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The task: Take one of the cultural elements and develop a matrix to consider what you might see in the workplace if these elements were not able to </a:t>
            </a:r>
            <a:r>
              <a:rPr lang="en-AU" sz="1200" dirty="0" smtClean="0">
                <a:solidFill>
                  <a:srgbClr val="000000"/>
                </a:solidFill>
                <a:latin typeface="Calibri" charset="0"/>
                <a:cs typeface="Calibri" charset="0"/>
              </a:rPr>
              <a:t>flourish together in a way where both can be equally strong and effective.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solidFill>
                <a:srgbClr val="000000"/>
              </a:solidFill>
              <a:latin typeface="Calibri" charset="0"/>
              <a:cs typeface="Calibri" charset="0"/>
            </a:endParaRPr>
          </a:p>
          <a:p>
            <a:r>
              <a:rPr lang="en-US" sz="1200" i="1" kern="1200" dirty="0" smtClean="0">
                <a:solidFill>
                  <a:schemeClr val="tx1"/>
                </a:solidFill>
                <a:effectLst/>
                <a:latin typeface="+mn-lt"/>
                <a:ea typeface="+mn-ea"/>
                <a:cs typeface="+mn-cs"/>
              </a:rPr>
              <a:t>People are empowered and supported to make decisions within their own areas of responsibility</a:t>
            </a:r>
            <a:endParaRPr lang="en-AU"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r>
              <a:rPr lang="en-AU" dirty="0" smtClean="0"/>
              <a:t>Empowerment is the process of enabling or authorizing an individual to think, behave, take action, and control work and decision making about her job in autonomous, independent, self-directed ways. It is the state of feeling self-empowered to take control of your own destiny.</a:t>
            </a:r>
          </a:p>
          <a:p>
            <a:r>
              <a:rPr lang="en-AU" dirty="0" smtClean="0"/>
              <a:t>Empowerment is feeling in control of your work environment and that you have permission to make decisions in the areas you control and are responsible for in your job.</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People are accountable for their own </a:t>
            </a:r>
            <a:r>
              <a:rPr lang="en-US" sz="1200" i="1" kern="1200" dirty="0" err="1" smtClean="0">
                <a:solidFill>
                  <a:schemeClr val="tx1"/>
                </a:solidFill>
                <a:effectLst/>
                <a:latin typeface="+mn-lt"/>
                <a:ea typeface="+mn-ea"/>
                <a:cs typeface="+mn-cs"/>
              </a:rPr>
              <a:t>behaviours</a:t>
            </a:r>
            <a:r>
              <a:rPr lang="en-US" sz="1200" i="1" kern="1200" dirty="0" smtClean="0">
                <a:solidFill>
                  <a:schemeClr val="tx1"/>
                </a:solidFill>
                <a:effectLst/>
                <a:latin typeface="+mn-lt"/>
                <a:ea typeface="+mn-ea"/>
                <a:cs typeface="+mn-cs"/>
              </a:rPr>
              <a:t>, actions and decisions</a:t>
            </a:r>
            <a:endParaRPr lang="en-AU" sz="1200" dirty="0" smtClean="0">
              <a:solidFill>
                <a:srgbClr val="000000"/>
              </a:solidFill>
              <a:latin typeface="Calibri" charset="0"/>
              <a:cs typeface="Calibri" charset="0"/>
            </a:endParaRPr>
          </a:p>
          <a:p>
            <a:r>
              <a:rPr lang="en-AU" sz="1200" dirty="0" smtClean="0">
                <a:solidFill>
                  <a:srgbClr val="000000"/>
                </a:solidFill>
                <a:latin typeface="Calibri" charset="0"/>
                <a:cs typeface="Calibri" charset="0"/>
              </a:rPr>
              <a:t>Accountability </a:t>
            </a:r>
            <a:r>
              <a:rPr lang="en-AU" dirty="0" smtClean="0"/>
              <a:t>means being answerable for decisions and having appropriate mechanisms in place to ensure standards are applied or</a:t>
            </a:r>
            <a:r>
              <a:rPr lang="en-AU" baseline="0" dirty="0" smtClean="0"/>
              <a:t> adhered to</a:t>
            </a:r>
            <a:r>
              <a:rPr lang="en-AU" dirty="0" smtClean="0"/>
              <a:t>.</a:t>
            </a:r>
          </a:p>
          <a:p>
            <a:r>
              <a:rPr lang="en-AU" dirty="0" smtClean="0"/>
              <a:t>Accountability is often used synonymously with concepts such as responsibility, answerability and liability.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solidFill>
                <a:srgbClr val="000000"/>
              </a:solidFill>
              <a:latin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000000"/>
                </a:solidFill>
                <a:latin typeface="Calibri" charset="0"/>
                <a:cs typeface="Calibri" charset="0"/>
              </a:rPr>
              <a:t>What is people</a:t>
            </a:r>
            <a:r>
              <a:rPr lang="en-AU" sz="1200" baseline="0" dirty="0" smtClean="0">
                <a:solidFill>
                  <a:srgbClr val="000000"/>
                </a:solidFill>
                <a:latin typeface="Calibri" charset="0"/>
                <a:cs typeface="Calibri" charset="0"/>
              </a:rPr>
              <a:t> were only empowered…. What might you see?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smtClean="0">
              <a:solidFill>
                <a:srgbClr val="000000"/>
              </a:solidFill>
              <a:latin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smtClean="0">
                <a:solidFill>
                  <a:srgbClr val="000000"/>
                </a:solidFill>
                <a:latin typeface="Calibri" charset="0"/>
                <a:cs typeface="Calibri" charset="0"/>
              </a:rPr>
              <a:t>What if people were highly accountable for all that they did? … What might you see?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smtClean="0">
              <a:solidFill>
                <a:srgbClr val="000000"/>
              </a:solidFill>
              <a:latin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smtClean="0">
                <a:solidFill>
                  <a:srgbClr val="000000"/>
                </a:solidFill>
                <a:latin typeface="Calibri" charset="0"/>
                <a:cs typeface="Calibri" charset="0"/>
              </a:rPr>
              <a:t>What would you see if people were accountable and empowered?</a:t>
            </a:r>
            <a:endParaRPr lang="en-AU" sz="1200" dirty="0" smtClean="0">
              <a:solidFill>
                <a:srgbClr val="000000"/>
              </a:solidFill>
              <a:latin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solidFill>
                <a:srgbClr val="000000"/>
              </a:solidFill>
              <a:latin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000000"/>
                </a:solidFill>
                <a:latin typeface="Calibri" charset="0"/>
                <a:cs typeface="Calibri" charset="0"/>
              </a:rPr>
              <a:t>See website for task cards.</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45</a:t>
            </a:fld>
            <a:endParaRPr lang="en-AU"/>
          </a:p>
        </p:txBody>
      </p:sp>
    </p:spTree>
    <p:extLst>
      <p:ext uri="{BB962C8B-B14F-4D97-AF65-F5344CB8AC3E}">
        <p14:creationId xmlns:p14="http://schemas.microsoft.com/office/powerpoint/2010/main" val="4195754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Lutheran lens through which we view education, the what and how we do it create a healthy workplace culture that enables us to create excellent outcomes.</a:t>
            </a: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46</a:t>
            </a:fld>
            <a:endParaRPr lang="en-AU"/>
          </a:p>
        </p:txBody>
      </p:sp>
    </p:spTree>
    <p:extLst>
      <p:ext uri="{BB962C8B-B14F-4D97-AF65-F5344CB8AC3E}">
        <p14:creationId xmlns:p14="http://schemas.microsoft.com/office/powerpoint/2010/main" val="1804630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excellence in outcomes page will be co-constructed this year as schools and early childhood service engage with </a:t>
            </a:r>
            <a:r>
              <a:rPr lang="en-AU" i="1" baseline="0" dirty="0" smtClean="0"/>
              <a:t>Growing deep</a:t>
            </a:r>
            <a:r>
              <a:rPr lang="en-AU" baseline="0" dirty="0" smtClean="0"/>
              <a:t>. It will grow and be shaped as we consider this across Australia.</a:t>
            </a:r>
          </a:p>
          <a:p>
            <a:endParaRPr lang="en-AU" baseline="0" dirty="0" smtClean="0"/>
          </a:p>
          <a:p>
            <a:r>
              <a:rPr lang="en-AU" baseline="0" dirty="0" smtClean="0"/>
              <a:t>It is thought it might have an overarching outcome that could be the outcome for staff and students in Lutheran education.</a:t>
            </a:r>
          </a:p>
          <a:p>
            <a:endParaRPr lang="en-AU" dirty="0" smtClean="0"/>
          </a:p>
          <a:p>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47</a:t>
            </a:fld>
            <a:endParaRPr lang="en-AU"/>
          </a:p>
        </p:txBody>
      </p:sp>
    </p:spTree>
    <p:extLst>
      <p:ext uri="{BB962C8B-B14F-4D97-AF65-F5344CB8AC3E}">
        <p14:creationId xmlns:p14="http://schemas.microsoft.com/office/powerpoint/2010/main" val="3579639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Vision for learners</a:t>
            </a:r>
            <a:r>
              <a:rPr lang="en-AU" baseline="0" dirty="0" smtClean="0"/>
              <a:t> and learning in Lutheran schools provides descriptions of excellence in outcomes for students. However Sue </a:t>
            </a:r>
            <a:r>
              <a:rPr lang="en-AU" baseline="0" dirty="0" err="1" smtClean="0"/>
              <a:t>Kloeden</a:t>
            </a:r>
            <a:r>
              <a:rPr lang="en-AU" baseline="0" dirty="0" smtClean="0"/>
              <a:t>, retired LEQ Executive director, has suggested that this could be an excellent outcome for staff as well. </a:t>
            </a:r>
          </a:p>
          <a:p>
            <a:r>
              <a:rPr lang="en-AU" baseline="0" dirty="0" smtClean="0"/>
              <a:t>This could provide a starting point for you to consider excellence in outcomes.</a:t>
            </a: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48</a:t>
            </a:fld>
            <a:endParaRPr lang="en-AU"/>
          </a:p>
        </p:txBody>
      </p:sp>
    </p:spTree>
    <p:extLst>
      <p:ext uri="{BB962C8B-B14F-4D97-AF65-F5344CB8AC3E}">
        <p14:creationId xmlns:p14="http://schemas.microsoft.com/office/powerpoint/2010/main" val="3591262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49</a:t>
            </a:fld>
            <a:endParaRPr lang="en-AU"/>
          </a:p>
        </p:txBody>
      </p:sp>
    </p:spTree>
    <p:extLst>
      <p:ext uri="{BB962C8B-B14F-4D97-AF65-F5344CB8AC3E}">
        <p14:creationId xmlns:p14="http://schemas.microsoft.com/office/powerpoint/2010/main" val="716415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50</a:t>
            </a:fld>
            <a:endParaRPr lang="en-AU"/>
          </a:p>
        </p:txBody>
      </p:sp>
    </p:spTree>
    <p:extLst>
      <p:ext uri="{BB962C8B-B14F-4D97-AF65-F5344CB8AC3E}">
        <p14:creationId xmlns:p14="http://schemas.microsoft.com/office/powerpoint/2010/main" val="19340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Guide participants to the LEA</a:t>
            </a:r>
            <a:r>
              <a:rPr lang="en-AU" baseline="0" dirty="0" smtClean="0"/>
              <a:t> website </a:t>
            </a:r>
            <a:r>
              <a:rPr lang="en-AU" dirty="0" smtClean="0"/>
              <a:t>http://www.lutheran.edu.au/ to find the </a:t>
            </a:r>
            <a:r>
              <a:rPr lang="en-AU" dirty="0" smtClean="0"/>
              <a:t>Growing </a:t>
            </a:r>
            <a:r>
              <a:rPr lang="en-AU" dirty="0" smtClean="0"/>
              <a:t>deep tab.</a:t>
            </a:r>
          </a:p>
          <a:p>
            <a:r>
              <a:rPr lang="en-AU" dirty="0" smtClean="0"/>
              <a:t>Then to the purposes for </a:t>
            </a:r>
            <a:r>
              <a:rPr lang="en-AU" i="1" dirty="0" smtClean="0"/>
              <a:t>Growing deep under</a:t>
            </a:r>
            <a:r>
              <a:rPr lang="en-AU" i="1" baseline="0" dirty="0" smtClean="0"/>
              <a:t> the home tab</a:t>
            </a:r>
            <a:r>
              <a:rPr lang="en-AU" dirty="0" smtClean="0"/>
              <a:t>.</a:t>
            </a:r>
          </a:p>
          <a:p>
            <a:r>
              <a:rPr lang="en-AU" dirty="0" smtClean="0"/>
              <a:t>http://host2.lca.org.au/~</a:t>
            </a:r>
            <a:r>
              <a:rPr lang="en-AU" dirty="0" smtClean="0"/>
              <a:t>growingdeep/home/purposes-of-growing-deep/   </a:t>
            </a:r>
            <a:endParaRPr lang="en-AU" dirty="0" smtClean="0"/>
          </a:p>
          <a:p>
            <a:r>
              <a:rPr lang="en-AU" dirty="0" smtClean="0"/>
              <a:t>Ask </a:t>
            </a:r>
            <a:r>
              <a:rPr lang="en-AU" baseline="0" dirty="0" smtClean="0"/>
              <a:t>participants read and ask for comments or questions.</a:t>
            </a:r>
          </a:p>
          <a:p>
            <a:r>
              <a:rPr lang="en-AU" baseline="0" dirty="0" smtClean="0"/>
              <a:t>Discuss: What were the issues </a:t>
            </a:r>
            <a:r>
              <a:rPr lang="en-AU" i="1" dirty="0" smtClean="0"/>
              <a:t>Growing deep </a:t>
            </a:r>
            <a:r>
              <a:rPr lang="en-AU" baseline="0" dirty="0" smtClean="0"/>
              <a:t>was intended to address?</a:t>
            </a:r>
          </a:p>
          <a:p>
            <a:endParaRPr lang="en-AU" baseline="0" dirty="0" smtClean="0"/>
          </a:p>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6</a:t>
            </a:fld>
            <a:endParaRPr lang="en-AU"/>
          </a:p>
        </p:txBody>
      </p:sp>
    </p:spTree>
    <p:extLst>
      <p:ext uri="{BB962C8B-B14F-4D97-AF65-F5344CB8AC3E}">
        <p14:creationId xmlns:p14="http://schemas.microsoft.com/office/powerpoint/2010/main" val="1777689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51</a:t>
            </a:fld>
            <a:endParaRPr lang="en-AU"/>
          </a:p>
        </p:txBody>
      </p:sp>
    </p:spTree>
    <p:extLst>
      <p:ext uri="{BB962C8B-B14F-4D97-AF65-F5344CB8AC3E}">
        <p14:creationId xmlns:p14="http://schemas.microsoft.com/office/powerpoint/2010/main" val="3823164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Ask principals who were involved in the trial to share either how they have used </a:t>
            </a:r>
            <a:r>
              <a:rPr lang="en-AU" i="1" dirty="0" smtClean="0"/>
              <a:t>Growing deep</a:t>
            </a:r>
            <a:r>
              <a:rPr lang="en-AU" dirty="0" smtClean="0"/>
              <a:t> or</a:t>
            </a:r>
            <a:r>
              <a:rPr lang="en-AU" baseline="0" dirty="0" smtClean="0"/>
              <a:t> how they intend using it.</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52</a:t>
            </a:fld>
            <a:endParaRPr lang="en-AU"/>
          </a:p>
        </p:txBody>
      </p:sp>
    </p:spTree>
    <p:extLst>
      <p:ext uri="{BB962C8B-B14F-4D97-AF65-F5344CB8AC3E}">
        <p14:creationId xmlns:p14="http://schemas.microsoft.com/office/powerpoint/2010/main" val="2239949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If you would be interest in these applications please contact your Region</a:t>
            </a:r>
            <a:r>
              <a:rPr lang="en-AU" baseline="0" dirty="0" smtClean="0"/>
              <a:t>al E</a:t>
            </a:r>
            <a:r>
              <a:rPr lang="en-AU" dirty="0" smtClean="0"/>
              <a:t>xecutive Director or Anne Dohnt at LEA.</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53</a:t>
            </a:fld>
            <a:endParaRPr lang="en-AU"/>
          </a:p>
        </p:txBody>
      </p:sp>
    </p:spTree>
    <p:extLst>
      <p:ext uri="{BB962C8B-B14F-4D97-AF65-F5344CB8AC3E}">
        <p14:creationId xmlns:p14="http://schemas.microsoft.com/office/powerpoint/2010/main" val="3902691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Time to </a:t>
            </a:r>
            <a:r>
              <a:rPr lang="en-AU" baseline="0" dirty="0" smtClean="0"/>
              <a:t>discuss: what next?</a:t>
            </a:r>
          </a:p>
          <a:p>
            <a:r>
              <a:rPr lang="en-AU" baseline="0" dirty="0" smtClean="0"/>
              <a:t>How will Growing deep connect with other things they are doing at the school or early childhood service?</a:t>
            </a:r>
          </a:p>
          <a:p>
            <a:endParaRPr lang="en-AU" baseline="0" dirty="0" smtClean="0"/>
          </a:p>
          <a:p>
            <a:r>
              <a:rPr lang="en-AU" baseline="0" dirty="0" smtClean="0"/>
              <a:t>After 30 mins ask schools groups to mix and share their ideas with someone from another school or early childhood service. </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54</a:t>
            </a:fld>
            <a:endParaRPr lang="en-AU"/>
          </a:p>
        </p:txBody>
      </p:sp>
    </p:spTree>
    <p:extLst>
      <p:ext uri="{BB962C8B-B14F-4D97-AF65-F5344CB8AC3E}">
        <p14:creationId xmlns:p14="http://schemas.microsoft.com/office/powerpoint/2010/main" val="2700091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These </a:t>
            </a:r>
            <a:r>
              <a:rPr lang="en-AU" baseline="0" dirty="0" smtClean="0"/>
              <a:t>questions can guide your thinking about how </a:t>
            </a:r>
            <a:r>
              <a:rPr lang="en-AU" i="1" baseline="0" dirty="0" smtClean="0"/>
              <a:t>Growing deep </a:t>
            </a:r>
            <a:r>
              <a:rPr lang="en-AU" baseline="0" dirty="0" smtClean="0"/>
              <a:t>can support your school or </a:t>
            </a:r>
            <a:r>
              <a:rPr lang="en-AU" dirty="0" smtClean="0">
                <a:latin typeface="Comic Sans MS" panose="030F0702030302020204" pitchFamily="66" charset="0"/>
              </a:rPr>
              <a:t>early childhood service </a:t>
            </a:r>
            <a:r>
              <a:rPr lang="en-AU" baseline="0" dirty="0" smtClean="0"/>
              <a:t> initiatives.</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55</a:t>
            </a:fld>
            <a:endParaRPr lang="en-AU"/>
          </a:p>
        </p:txBody>
      </p:sp>
    </p:spTree>
    <p:extLst>
      <p:ext uri="{BB962C8B-B14F-4D97-AF65-F5344CB8AC3E}">
        <p14:creationId xmlns:p14="http://schemas.microsoft.com/office/powerpoint/2010/main" val="938552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Ask </a:t>
            </a:r>
            <a:r>
              <a:rPr lang="en-AU" baseline="0" dirty="0" smtClean="0"/>
              <a:t>the group to list: How can LEA and the regional offices support you?</a:t>
            </a:r>
          </a:p>
          <a:p>
            <a:endParaRPr lang="en-AU" baseline="0" dirty="0" smtClean="0"/>
          </a:p>
          <a:p>
            <a:r>
              <a:rPr lang="en-AU" baseline="0" dirty="0" smtClean="0"/>
              <a:t>Use the handout with the following information;</a:t>
            </a:r>
          </a:p>
          <a:p>
            <a:r>
              <a:rPr lang="en-AU" sz="1200" kern="1200" dirty="0" smtClean="0">
                <a:solidFill>
                  <a:schemeClr val="tx1"/>
                </a:solidFill>
                <a:effectLst/>
                <a:latin typeface="+mn-lt"/>
                <a:ea typeface="+mn-ea"/>
                <a:cs typeface="+mn-cs"/>
              </a:rPr>
              <a:t>School or </a:t>
            </a:r>
            <a:r>
              <a:rPr lang="en-AU" dirty="0" smtClean="0">
                <a:latin typeface="Comic Sans MS" panose="030F0702030302020204" pitchFamily="66" charset="0"/>
              </a:rPr>
              <a:t>early childhood service </a:t>
            </a:r>
            <a:r>
              <a:rPr lang="en-AU" sz="1200" kern="1200" dirty="0" smtClean="0">
                <a:solidFill>
                  <a:schemeClr val="tx1"/>
                </a:solidFill>
                <a:effectLst/>
                <a:latin typeface="+mn-lt"/>
                <a:ea typeface="+mn-ea"/>
                <a:cs typeface="+mn-cs"/>
              </a:rPr>
              <a:t>name:</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Where will you start with </a:t>
            </a:r>
            <a:r>
              <a:rPr lang="en-AU" sz="1200" i="1" kern="1200" dirty="0" smtClean="0">
                <a:solidFill>
                  <a:schemeClr val="tx1"/>
                </a:solidFill>
                <a:effectLst/>
                <a:latin typeface="+mn-lt"/>
                <a:ea typeface="+mn-ea"/>
                <a:cs typeface="+mn-cs"/>
              </a:rPr>
              <a:t>Growing deep</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Possible support at regional level  (delivery)</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Possible support from LEA (resourcing)</a:t>
            </a:r>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56</a:t>
            </a:fld>
            <a:endParaRPr lang="en-AU"/>
          </a:p>
        </p:txBody>
      </p:sp>
    </p:spTree>
    <p:extLst>
      <p:ext uri="{BB962C8B-B14F-4D97-AF65-F5344CB8AC3E}">
        <p14:creationId xmlns:p14="http://schemas.microsoft.com/office/powerpoint/2010/main" val="3879955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Close</a:t>
            </a:r>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57</a:t>
            </a:fld>
            <a:endParaRPr lang="en-AU"/>
          </a:p>
        </p:txBody>
      </p:sp>
    </p:spTree>
    <p:extLst>
      <p:ext uri="{BB962C8B-B14F-4D97-AF65-F5344CB8AC3E}">
        <p14:creationId xmlns:p14="http://schemas.microsoft.com/office/powerpoint/2010/main" val="2351639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58</a:t>
            </a:fld>
            <a:endParaRPr lang="en-AU"/>
          </a:p>
        </p:txBody>
      </p:sp>
    </p:spTree>
    <p:extLst>
      <p:ext uri="{BB962C8B-B14F-4D97-AF65-F5344CB8AC3E}">
        <p14:creationId xmlns:p14="http://schemas.microsoft.com/office/powerpoint/2010/main" val="1593901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59</a:t>
            </a:fld>
            <a:endParaRPr lang="en-AU"/>
          </a:p>
        </p:txBody>
      </p:sp>
    </p:spTree>
    <p:extLst>
      <p:ext uri="{BB962C8B-B14F-4D97-AF65-F5344CB8AC3E}">
        <p14:creationId xmlns:p14="http://schemas.microsoft.com/office/powerpoint/2010/main" val="136625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Original Leadership framework developed in collaboration with Catholic colleagues and became the basis upon which many Catholic diocese based their frameworks in the 1990s and early 2000s. However it spoke into the context of the principal as leader and was principal-centric.</a:t>
            </a:r>
          </a:p>
          <a:p>
            <a:r>
              <a:rPr lang="en-AU" baseline="0" dirty="0" smtClean="0"/>
              <a:t>In 2013, LEA expressed a need for foundational documents describing leadership and formation in Lutheran education.</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Shane Paterson </a:t>
            </a:r>
            <a:r>
              <a:rPr lang="en-AU" baseline="0" dirty="0" smtClean="0"/>
              <a:t>met with the Catholic Melbourne diocese and studied </a:t>
            </a:r>
            <a:r>
              <a:rPr lang="en-AU" baseline="0" dirty="0" smtClean="0"/>
              <a:t>a range of Leadership frameworks from Australia and around the world to consider best leadership frameworks.</a:t>
            </a:r>
          </a:p>
          <a:p>
            <a:r>
              <a:rPr lang="en-AU" baseline="0" dirty="0" smtClean="0"/>
              <a:t>Anne Dohnt met with Catholic Formation directors in the Brisbane, Melbourne and Adelaide diocese to consider their Formation frameworks.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After considering these different frameworks the Formation and Leadership working parties met and decided that formation was integral to leadership and that one framework would describe both leadership and formation in Lutheran education.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The Regina </a:t>
            </a:r>
            <a:r>
              <a:rPr lang="en-AU" baseline="0" dirty="0" err="1" smtClean="0"/>
              <a:t>Bechtle</a:t>
            </a:r>
            <a:r>
              <a:rPr lang="en-AU" baseline="0" dirty="0" smtClean="0"/>
              <a:t> article was a key reading at this meeting.</a:t>
            </a:r>
          </a:p>
          <a:p>
            <a:pPr marL="0" indent="0">
              <a:buNone/>
            </a:pPr>
            <a:endParaRPr lang="en-AU" sz="2400" dirty="0" smtClean="0">
              <a:solidFill>
                <a:schemeClr val="tx1"/>
              </a:solidFill>
            </a:endParaRPr>
          </a:p>
          <a:p>
            <a:pPr marL="0" indent="0">
              <a:buNone/>
            </a:pPr>
            <a:r>
              <a:rPr lang="en-AU" sz="2400" dirty="0" smtClean="0">
                <a:solidFill>
                  <a:schemeClr val="tx1"/>
                </a:solidFill>
              </a:rPr>
              <a:t>Decision for one framework </a:t>
            </a:r>
          </a:p>
          <a:p>
            <a:pPr marL="0" indent="0">
              <a:buNone/>
            </a:pPr>
            <a:r>
              <a:rPr lang="en-AU" sz="2400" dirty="0" smtClean="0">
                <a:solidFill>
                  <a:schemeClr val="tx1"/>
                </a:solidFill>
              </a:rPr>
              <a:t>Rationale: Spiritual formation is at the heart of Lutheran schools and is critical for leaders in our schools</a:t>
            </a:r>
          </a:p>
          <a:p>
            <a:pPr marL="0" indent="0">
              <a:buNone/>
            </a:pPr>
            <a:endParaRPr lang="en-AU" sz="2400" dirty="0" smtClean="0">
              <a:solidFill>
                <a:schemeClr val="tx1"/>
              </a:solidFill>
            </a:endParaRPr>
          </a:p>
          <a:p>
            <a:pPr marL="457200" lvl="1" indent="0" algn="ctr">
              <a:buNone/>
            </a:pPr>
            <a:r>
              <a:rPr lang="en-AU" sz="2400" i="1" dirty="0" smtClean="0">
                <a:solidFill>
                  <a:schemeClr val="tx1"/>
                </a:solidFill>
              </a:rPr>
              <a:t>Need a leadership framework that has a clear central premise that has to do with the formation of leaders over development of skills </a:t>
            </a:r>
            <a:r>
              <a:rPr lang="en-AU" sz="2400" i="1" dirty="0" smtClean="0">
                <a:solidFill>
                  <a:schemeClr val="tx1"/>
                </a:solidFill>
              </a:rPr>
              <a:t>alone .. </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7</a:t>
            </a:fld>
            <a:endParaRPr lang="en-AU"/>
          </a:p>
        </p:txBody>
      </p:sp>
    </p:spTree>
    <p:extLst>
      <p:ext uri="{BB962C8B-B14F-4D97-AF65-F5344CB8AC3E}">
        <p14:creationId xmlns:p14="http://schemas.microsoft.com/office/powerpoint/2010/main" val="229495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Show the Introduction</a:t>
            </a:r>
            <a:r>
              <a:rPr lang="en-AU" baseline="0" dirty="0" smtClean="0"/>
              <a:t> to </a:t>
            </a:r>
            <a:r>
              <a:rPr lang="en-AU" i="1" baseline="0" dirty="0" smtClean="0"/>
              <a:t>Growing deep </a:t>
            </a:r>
            <a:r>
              <a:rPr lang="en-AU" baseline="0" dirty="0" smtClean="0"/>
              <a:t>video</a:t>
            </a:r>
          </a:p>
        </p:txBody>
      </p:sp>
      <p:sp>
        <p:nvSpPr>
          <p:cNvPr id="4" name="Slide Number Placeholder 3"/>
          <p:cNvSpPr>
            <a:spLocks noGrp="1"/>
          </p:cNvSpPr>
          <p:nvPr>
            <p:ph type="sldNum" sz="quarter" idx="10"/>
          </p:nvPr>
        </p:nvSpPr>
        <p:spPr/>
        <p:txBody>
          <a:bodyPr/>
          <a:lstStyle/>
          <a:p>
            <a:fld id="{5C794262-ABE8-443B-8222-5036C6D83507}" type="slidenum">
              <a:rPr lang="en-AU" smtClean="0"/>
              <a:t>8</a:t>
            </a:fld>
            <a:endParaRPr lang="en-AU"/>
          </a:p>
        </p:txBody>
      </p:sp>
    </p:spTree>
    <p:extLst>
      <p:ext uri="{BB962C8B-B14F-4D97-AF65-F5344CB8AC3E}">
        <p14:creationId xmlns:p14="http://schemas.microsoft.com/office/powerpoint/2010/main" val="298486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Atkinson-Consulting! facilitated independent consultations in each region that captured the voice of executive leaders, principals, teachers and staff as they described their work and what was needed for the future.</a:t>
            </a:r>
          </a:p>
          <a:p>
            <a:r>
              <a:rPr lang="en-AU" dirty="0" smtClean="0"/>
              <a:t>The </a:t>
            </a:r>
            <a:r>
              <a:rPr lang="en-AU" dirty="0"/>
              <a:t>consultations ensured that the framework is shaped by </a:t>
            </a:r>
            <a:r>
              <a:rPr lang="en-AU" dirty="0" smtClean="0"/>
              <a:t>and reflects the</a:t>
            </a:r>
            <a:r>
              <a:rPr lang="en-AU" baseline="0" dirty="0" smtClean="0"/>
              <a:t> </a:t>
            </a:r>
            <a:r>
              <a:rPr lang="en-AU" dirty="0" smtClean="0"/>
              <a:t>language of Lutheran educators, </a:t>
            </a:r>
            <a:r>
              <a:rPr lang="en-AU" dirty="0"/>
              <a:t>including principals, teachers and </a:t>
            </a:r>
            <a:r>
              <a:rPr lang="en-AU" dirty="0" smtClean="0"/>
              <a:t>staff.</a:t>
            </a:r>
            <a:endParaRPr lang="en-AU" dirty="0"/>
          </a:p>
          <a:p>
            <a:r>
              <a:rPr lang="en-AU" dirty="0"/>
              <a:t>2014 – Consultations with over 120 school, regional and national leaders.</a:t>
            </a:r>
          </a:p>
          <a:p>
            <a:r>
              <a:rPr lang="en-AU" dirty="0"/>
              <a:t>2015 – Validations </a:t>
            </a:r>
          </a:p>
          <a:p>
            <a:r>
              <a:rPr lang="en-AU" dirty="0"/>
              <a:t>2015 – Trial of the Framework</a:t>
            </a:r>
          </a:p>
          <a:p>
            <a:r>
              <a:rPr lang="en-AU" dirty="0"/>
              <a:t>2016 – </a:t>
            </a:r>
            <a:r>
              <a:rPr lang="en-AU" dirty="0" smtClean="0"/>
              <a:t>Launch </a:t>
            </a:r>
            <a:r>
              <a:rPr lang="en-AU" dirty="0"/>
              <a:t>of the </a:t>
            </a:r>
            <a:r>
              <a:rPr lang="en-AU" dirty="0" smtClean="0"/>
              <a:t>Framework will occur collaboratively with national and regional staff involvement. Regions are in the process of finalising dates for Term 1, 2016.</a:t>
            </a:r>
            <a:endParaRPr lang="en-AU" dirty="0"/>
          </a:p>
          <a:p>
            <a:endParaRPr lang="en-AU" dirty="0"/>
          </a:p>
        </p:txBody>
      </p:sp>
      <p:sp>
        <p:nvSpPr>
          <p:cNvPr id="4" name="Slide Number Placeholder 3"/>
          <p:cNvSpPr>
            <a:spLocks noGrp="1"/>
          </p:cNvSpPr>
          <p:nvPr>
            <p:ph type="sldNum" sz="quarter" idx="10"/>
          </p:nvPr>
        </p:nvSpPr>
        <p:spPr/>
        <p:txBody>
          <a:bodyPr/>
          <a:lstStyle/>
          <a:p>
            <a:fld id="{5C794262-ABE8-443B-8222-5036C6D83507}" type="slidenum">
              <a:rPr lang="en-AU" smtClean="0"/>
              <a:t>9</a:t>
            </a:fld>
            <a:endParaRPr lang="en-AU"/>
          </a:p>
        </p:txBody>
      </p:sp>
    </p:spTree>
    <p:extLst>
      <p:ext uri="{BB962C8B-B14F-4D97-AF65-F5344CB8AC3E}">
        <p14:creationId xmlns:p14="http://schemas.microsoft.com/office/powerpoint/2010/main" val="383159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LEA speaks to their strategic plan</a:t>
            </a:r>
          </a:p>
          <a:p>
            <a:endParaRPr lang="en-AU" dirty="0" smtClean="0"/>
          </a:p>
          <a:p>
            <a:r>
              <a:rPr lang="en-AU" dirty="0" smtClean="0"/>
              <a:t>Share how the regional strategic</a:t>
            </a:r>
            <a:r>
              <a:rPr lang="en-AU" baseline="0" dirty="0" smtClean="0"/>
              <a:t> plan connects with the NLT/LEA Strategic plan. </a:t>
            </a:r>
          </a:p>
          <a:p>
            <a:pPr marL="171450" indent="-171450">
              <a:buFont typeface="Arial" panose="020B0604020202020204" pitchFamily="34" charset="0"/>
              <a:buChar char="•"/>
            </a:pPr>
            <a:r>
              <a:rPr lang="en-AU" baseline="0" dirty="0" smtClean="0"/>
              <a:t>How can </a:t>
            </a:r>
            <a:r>
              <a:rPr lang="en-AU" i="1" baseline="0" dirty="0" smtClean="0"/>
              <a:t>Growing deep </a:t>
            </a:r>
            <a:r>
              <a:rPr lang="en-AU" baseline="0" dirty="0" smtClean="0"/>
              <a:t>support the initiatives of the regional strategic initiatives?</a:t>
            </a:r>
            <a:endParaRPr lang="en-AU" dirty="0" smtClean="0"/>
          </a:p>
        </p:txBody>
      </p:sp>
      <p:sp>
        <p:nvSpPr>
          <p:cNvPr id="4" name="Slide Number Placeholder 3"/>
          <p:cNvSpPr>
            <a:spLocks noGrp="1"/>
          </p:cNvSpPr>
          <p:nvPr>
            <p:ph type="sldNum" sz="quarter" idx="10"/>
          </p:nvPr>
        </p:nvSpPr>
        <p:spPr/>
        <p:txBody>
          <a:bodyPr/>
          <a:lstStyle/>
          <a:p>
            <a:fld id="{5C794262-ABE8-443B-8222-5036C6D83507}" type="slidenum">
              <a:rPr lang="en-AU" smtClean="0"/>
              <a:t>10</a:t>
            </a:fld>
            <a:endParaRPr lang="en-AU"/>
          </a:p>
        </p:txBody>
      </p:sp>
    </p:spTree>
    <p:extLst>
      <p:ext uri="{BB962C8B-B14F-4D97-AF65-F5344CB8AC3E}">
        <p14:creationId xmlns:p14="http://schemas.microsoft.com/office/powerpoint/2010/main" val="61532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34349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42807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5991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1571248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30813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397919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26146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134364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48636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10773-4AB1-4FDF-83C7-9EBBD6C2B0CB}" type="datetimeFigureOut">
              <a:rPr lang="en-AU" smtClean="0"/>
              <a:t>18/03/2016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322556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E10773-4AB1-4FDF-83C7-9EBBD6C2B0CB}" type="datetimeFigureOut">
              <a:rPr lang="en-AU" smtClean="0"/>
              <a:t>18/03/2016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194582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E10773-4AB1-4FDF-83C7-9EBBD6C2B0CB}" type="datetimeFigureOut">
              <a:rPr lang="en-AU" smtClean="0"/>
              <a:t>18/03/2016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59442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E10773-4AB1-4FDF-83C7-9EBBD6C2B0CB}" type="datetimeFigureOut">
              <a:rPr lang="en-AU" smtClean="0"/>
              <a:t>18/03/2016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277847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10773-4AB1-4FDF-83C7-9EBBD6C2B0CB}" type="datetimeFigureOut">
              <a:rPr lang="en-AU" smtClean="0"/>
              <a:t>18/03/2016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65323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10773-4AB1-4FDF-83C7-9EBBD6C2B0CB}" type="datetimeFigureOut">
              <a:rPr lang="en-AU" smtClean="0"/>
              <a:t>18/03/2016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84178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10773-4AB1-4FDF-83C7-9EBBD6C2B0CB}" type="datetimeFigureOut">
              <a:rPr lang="en-AU" smtClean="0"/>
              <a:t>18/03/2016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EF426F-44D1-4982-B416-D04BEDA77E9F}" type="slidenum">
              <a:rPr lang="en-AU" smtClean="0"/>
              <a:t>‹#›</a:t>
            </a:fld>
            <a:endParaRPr lang="en-AU"/>
          </a:p>
        </p:txBody>
      </p:sp>
    </p:spTree>
    <p:extLst>
      <p:ext uri="{BB962C8B-B14F-4D97-AF65-F5344CB8AC3E}">
        <p14:creationId xmlns:p14="http://schemas.microsoft.com/office/powerpoint/2010/main" val="157856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E10773-4AB1-4FDF-83C7-9EBBD6C2B0CB}" type="datetimeFigureOut">
              <a:rPr lang="en-AU" smtClean="0"/>
              <a:t>18/03/2016</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FEF426F-44D1-4982-B416-D04BEDA77E9F}" type="slidenum">
              <a:rPr lang="en-AU" smtClean="0"/>
              <a:t>‹#›</a:t>
            </a:fld>
            <a:endParaRPr lang="en-AU"/>
          </a:p>
        </p:txBody>
      </p:sp>
    </p:spTree>
    <p:extLst>
      <p:ext uri="{BB962C8B-B14F-4D97-AF65-F5344CB8AC3E}">
        <p14:creationId xmlns:p14="http://schemas.microsoft.com/office/powerpoint/2010/main" val="23711482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rn8tFU8hQ6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host2.lca.org.au/~growingdeep/our-foundatio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host2.lca.org.au/~growingdeep/home/purposes-of-growing-dee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Subtitle 2"/>
          <p:cNvSpPr>
            <a:spLocks noGrp="1"/>
          </p:cNvSpPr>
          <p:nvPr>
            <p:ph type="subTitle" idx="1"/>
          </p:nvPr>
        </p:nvSpPr>
        <p:spPr/>
        <p:txBody>
          <a:bodyPr/>
          <a:lstStyle/>
          <a:p>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6" b="28780"/>
          <a:stretch/>
        </p:blipFill>
        <p:spPr>
          <a:xfrm>
            <a:off x="641684" y="-644778"/>
            <a:ext cx="10571748" cy="8581465"/>
          </a:xfrm>
          <a:prstGeom prst="rect">
            <a:avLst/>
          </a:prstGeom>
        </p:spPr>
      </p:pic>
    </p:spTree>
    <p:extLst>
      <p:ext uri="{BB962C8B-B14F-4D97-AF65-F5344CB8AC3E}">
        <p14:creationId xmlns:p14="http://schemas.microsoft.com/office/powerpoint/2010/main" val="3792669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454" y="580709"/>
            <a:ext cx="8596668" cy="1320800"/>
          </a:xfrm>
        </p:spPr>
        <p:txBody>
          <a:bodyPr/>
          <a:lstStyle/>
          <a:p>
            <a:r>
              <a:rPr lang="en-AU" b="1" i="1" dirty="0" smtClean="0">
                <a:latin typeface="Comic Sans MS" panose="030F0702030302020204" pitchFamily="66" charset="0"/>
              </a:rPr>
              <a:t>Growing </a:t>
            </a:r>
            <a:r>
              <a:rPr lang="en-AU" b="1" i="1" dirty="0">
                <a:latin typeface="Comic Sans MS" panose="030F0702030302020204" pitchFamily="66" charset="0"/>
              </a:rPr>
              <a:t>deep </a:t>
            </a:r>
            <a:r>
              <a:rPr lang="en-AU" b="1" dirty="0">
                <a:latin typeface="Comic Sans MS" panose="030F0702030302020204" pitchFamily="66" charset="0"/>
              </a:rPr>
              <a:t>connects </a:t>
            </a:r>
            <a:r>
              <a:rPr lang="en-AU" b="1" dirty="0" smtClean="0">
                <a:latin typeface="Comic Sans MS" panose="030F0702030302020204" pitchFamily="66" charset="0"/>
              </a:rPr>
              <a:t>with:</a:t>
            </a:r>
            <a:r>
              <a:rPr lang="en-AU" dirty="0"/>
              <a:t/>
            </a:r>
            <a:br>
              <a:rPr lang="en-AU" dirty="0"/>
            </a:br>
            <a:endParaRPr lang="en-AU" dirty="0"/>
          </a:p>
        </p:txBody>
      </p:sp>
      <p:sp>
        <p:nvSpPr>
          <p:cNvPr id="3" name="Content Placeholder 2"/>
          <p:cNvSpPr>
            <a:spLocks noGrp="1"/>
          </p:cNvSpPr>
          <p:nvPr>
            <p:ph idx="1"/>
          </p:nvPr>
        </p:nvSpPr>
        <p:spPr>
          <a:xfrm>
            <a:off x="494454" y="1855789"/>
            <a:ext cx="9426786" cy="5002211"/>
          </a:xfrm>
        </p:spPr>
        <p:txBody>
          <a:bodyPr>
            <a:noAutofit/>
          </a:bodyPr>
          <a:lstStyle/>
          <a:p>
            <a:pPr marL="0" indent="0">
              <a:buNone/>
            </a:pPr>
            <a:r>
              <a:rPr lang="en-AU" sz="2400" dirty="0" smtClean="0">
                <a:latin typeface="Comic Sans MS" panose="030F0702030302020204" pitchFamily="66" charset="0"/>
              </a:rPr>
              <a:t>LEA strategic plan</a:t>
            </a:r>
          </a:p>
          <a:p>
            <a:pPr lvl="1">
              <a:buFont typeface="Wingdings" panose="05000000000000000000" pitchFamily="2" charset="2"/>
              <a:buChar char="Ø"/>
            </a:pPr>
            <a:r>
              <a:rPr lang="en-AU" sz="2400" dirty="0" smtClean="0">
                <a:latin typeface="Comic Sans MS" panose="030F0702030302020204" pitchFamily="66" charset="0"/>
              </a:rPr>
              <a:t>strengthen Lutheran identity </a:t>
            </a:r>
          </a:p>
          <a:p>
            <a:pPr lvl="1">
              <a:buFont typeface="Wingdings" panose="05000000000000000000" pitchFamily="2" charset="2"/>
              <a:buChar char="Ø"/>
            </a:pPr>
            <a:r>
              <a:rPr lang="en-AU" sz="2400" dirty="0" smtClean="0">
                <a:latin typeface="Comic Sans MS" panose="030F0702030302020204" pitchFamily="66" charset="0"/>
              </a:rPr>
              <a:t>enhancing and celebrating thriving learning communities</a:t>
            </a:r>
          </a:p>
          <a:p>
            <a:pPr lvl="1">
              <a:buFont typeface="Wingdings" panose="05000000000000000000" pitchFamily="2" charset="2"/>
              <a:buChar char="Ø"/>
            </a:pPr>
            <a:r>
              <a:rPr lang="en-AU" sz="2400" dirty="0" smtClean="0">
                <a:latin typeface="Comic Sans MS" panose="030F0702030302020204" pitchFamily="66" charset="0"/>
              </a:rPr>
              <a:t>Sustainability</a:t>
            </a:r>
          </a:p>
          <a:p>
            <a:pPr lvl="1"/>
            <a:endParaRPr lang="en-AU" sz="2400" dirty="0">
              <a:latin typeface="Comic Sans MS" panose="030F0702030302020204" pitchFamily="66" charset="0"/>
            </a:endParaRPr>
          </a:p>
          <a:p>
            <a:pPr marL="457200" lvl="1" indent="0">
              <a:buNone/>
            </a:pPr>
            <a:r>
              <a:rPr lang="en-AU" sz="2400" dirty="0" smtClean="0">
                <a:latin typeface="Comic Sans MS" panose="030F0702030302020204" pitchFamily="66" charset="0"/>
              </a:rPr>
              <a:t>LEVNT/LSA/LEQ </a:t>
            </a:r>
          </a:p>
          <a:p>
            <a:pPr lvl="1">
              <a:buFont typeface="Wingdings" panose="05000000000000000000" pitchFamily="2" charset="2"/>
              <a:buChar char="Ø"/>
            </a:pPr>
            <a:r>
              <a:rPr lang="en-AU" sz="2400" dirty="0">
                <a:latin typeface="Comic Sans MS" panose="030F0702030302020204" pitchFamily="66" charset="0"/>
              </a:rPr>
              <a:t>s</a:t>
            </a:r>
            <a:r>
              <a:rPr lang="en-AU" sz="2400" dirty="0" smtClean="0">
                <a:latin typeface="Comic Sans MS" panose="030F0702030302020204" pitchFamily="66" charset="0"/>
              </a:rPr>
              <a:t>trategic initiatives</a:t>
            </a:r>
          </a:p>
          <a:p>
            <a:pPr marL="0" indent="0">
              <a:buNone/>
            </a:pPr>
            <a:endParaRPr lang="en-AU" sz="2400" dirty="0" smtClean="0">
              <a:latin typeface="Comic Sans MS" panose="030F0702030302020204" pitchFamily="66" charset="0"/>
            </a:endParaRPr>
          </a:p>
        </p:txBody>
      </p:sp>
    </p:spTree>
    <p:extLst>
      <p:ext uri="{BB962C8B-B14F-4D97-AF65-F5344CB8AC3E}">
        <p14:creationId xmlns:p14="http://schemas.microsoft.com/office/powerpoint/2010/main" val="3797875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50"/>
          <p:cNvCxnSpPr>
            <a:cxnSpLocks noChangeShapeType="1"/>
          </p:cNvCxnSpPr>
          <p:nvPr/>
        </p:nvCxnSpPr>
        <p:spPr bwMode="auto">
          <a:xfrm>
            <a:off x="2155826" y="6438900"/>
            <a:ext cx="8594725" cy="7938"/>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pic>
        <p:nvPicPr>
          <p:cNvPr id="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62" y="2060576"/>
            <a:ext cx="6337300" cy="448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30"/>
          <p:cNvGrpSpPr>
            <a:grpSpLocks/>
          </p:cNvGrpSpPr>
          <p:nvPr/>
        </p:nvGrpSpPr>
        <p:grpSpPr bwMode="auto">
          <a:xfrm>
            <a:off x="2878139" y="2339976"/>
            <a:ext cx="1044575" cy="3954463"/>
            <a:chOff x="1735138" y="2339975"/>
            <a:chExt cx="1044575" cy="3954463"/>
          </a:xfrm>
        </p:grpSpPr>
        <p:sp>
          <p:nvSpPr>
            <p:cNvPr id="10" name="Rounded Rectangle 9"/>
            <p:cNvSpPr/>
            <p:nvPr/>
          </p:nvSpPr>
          <p:spPr bwMode="auto">
            <a:xfrm>
              <a:off x="1735138" y="2339975"/>
              <a:ext cx="1036637" cy="763588"/>
            </a:xfrm>
            <a:prstGeom prst="roundRect">
              <a:avLst>
                <a:gd name="adj" fmla="val 3534"/>
              </a:avLst>
            </a:prstGeom>
            <a:solidFill>
              <a:srgbClr val="0000FF">
                <a:alpha val="70000"/>
              </a:srgbClr>
            </a:solidFill>
            <a:ln w="22225" cap="flat" cmpd="sng" algn="ctr">
              <a:noFill/>
              <a:prstDash val="solid"/>
              <a:round/>
              <a:headEnd type="none" w="med" len="med"/>
              <a:tailEnd type="none" w="med" len="med"/>
            </a:ln>
            <a:effectLst/>
          </p:spPr>
          <p:txBody>
            <a:bodyPr lIns="36000" tIns="36000" rIns="36000" bIns="36000" anchor="ctr"/>
            <a:lstStyle/>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Excellence in l</a:t>
              </a:r>
              <a:r>
                <a:rPr lang="en-US" sz="1000" b="1" dirty="0" smtClean="0">
                  <a:solidFill>
                    <a:srgbClr val="FFFFFF"/>
                  </a:solidFill>
                  <a:ea typeface="ＭＳ Ｐゴシック" pitchFamily="-104" charset="-128"/>
                  <a:cs typeface="ＭＳ Ｐゴシック" pitchFamily="-104" charset="-128"/>
                </a:rPr>
                <a:t>earning</a:t>
              </a:r>
              <a:endParaRPr lang="en-US" sz="1000" b="1" dirty="0">
                <a:solidFill>
                  <a:srgbClr val="FFFFFF"/>
                </a:solidFill>
                <a:ea typeface="ＭＳ Ｐゴシック" pitchFamily="-104" charset="-128"/>
                <a:cs typeface="ＭＳ Ｐゴシック" pitchFamily="-104" charset="-128"/>
              </a:endParaRPr>
            </a:p>
          </p:txBody>
        </p:sp>
        <p:sp>
          <p:nvSpPr>
            <p:cNvPr id="11" name="Rounded Rectangle 12"/>
            <p:cNvSpPr>
              <a:spLocks noChangeArrowheads="1"/>
            </p:cNvSpPr>
            <p:nvPr/>
          </p:nvSpPr>
          <p:spPr bwMode="auto">
            <a:xfrm>
              <a:off x="1744663" y="3922713"/>
              <a:ext cx="1035050" cy="763587"/>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Strengthening</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Lutheran Identity</a:t>
              </a:r>
            </a:p>
          </p:txBody>
        </p:sp>
        <p:sp>
          <p:nvSpPr>
            <p:cNvPr id="12" name="Rounded Rectangle 13"/>
            <p:cNvSpPr>
              <a:spLocks noChangeArrowheads="1"/>
            </p:cNvSpPr>
            <p:nvPr/>
          </p:nvSpPr>
          <p:spPr bwMode="auto">
            <a:xfrm>
              <a:off x="1735138" y="4727575"/>
              <a:ext cx="1036637" cy="763588"/>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Community</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b</a:t>
              </a:r>
              <a:r>
                <a:rPr lang="en-US" sz="1000" b="1" dirty="0" smtClean="0">
                  <a:solidFill>
                    <a:srgbClr val="FFFFFF"/>
                  </a:solidFill>
                  <a:ea typeface="ＭＳ Ｐゴシック" charset="0"/>
                </a:rPr>
                <a:t>uilding</a:t>
              </a:r>
              <a:endParaRPr lang="en-US" sz="1000" b="1" dirty="0">
                <a:solidFill>
                  <a:srgbClr val="FFFFFF"/>
                </a:solidFill>
                <a:ea typeface="ＭＳ Ｐゴシック" charset="0"/>
              </a:endParaRPr>
            </a:p>
          </p:txBody>
        </p:sp>
        <p:sp>
          <p:nvSpPr>
            <p:cNvPr id="13" name="Rounded Rectangle 14"/>
            <p:cNvSpPr>
              <a:spLocks noChangeArrowheads="1"/>
            </p:cNvSpPr>
            <p:nvPr/>
          </p:nvSpPr>
          <p:spPr bwMode="auto">
            <a:xfrm>
              <a:off x="1744663" y="5530850"/>
              <a:ext cx="1035050" cy="763588"/>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smtClean="0">
                  <a:solidFill>
                    <a:srgbClr val="FFFFFF"/>
                  </a:solidFill>
                  <a:ea typeface="ＭＳ Ｐゴシック" charset="0"/>
                </a:rPr>
                <a:t>Leading effective </a:t>
              </a:r>
              <a:r>
                <a:rPr lang="en-US" sz="1000" b="1" dirty="0" err="1">
                  <a:solidFill>
                    <a:srgbClr val="FFFFFF"/>
                  </a:solidFill>
                  <a:ea typeface="ＭＳ Ｐゴシック" charset="0"/>
                </a:rPr>
                <a:t>o</a:t>
              </a:r>
              <a:r>
                <a:rPr lang="en-US" sz="1000" b="1" dirty="0" err="1" smtClean="0">
                  <a:solidFill>
                    <a:srgbClr val="FFFFFF"/>
                  </a:solidFill>
                  <a:ea typeface="ＭＳ Ｐゴシック" charset="0"/>
                </a:rPr>
                <a:t>rganisation</a:t>
              </a:r>
              <a:endParaRPr lang="en-US" sz="1000" b="1" dirty="0">
                <a:solidFill>
                  <a:srgbClr val="FFFFFF"/>
                </a:solidFill>
                <a:ea typeface="ＭＳ Ｐゴシック" charset="0"/>
              </a:endParaRP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&amp; </a:t>
              </a:r>
              <a:r>
                <a:rPr lang="en-US" sz="1000" b="1" dirty="0" smtClean="0">
                  <a:solidFill>
                    <a:srgbClr val="FFFFFF"/>
                  </a:solidFill>
                  <a:ea typeface="ＭＳ Ｐゴシック" charset="0"/>
                </a:rPr>
                <a:t>management</a:t>
              </a:r>
              <a:endParaRPr lang="en-US" sz="1000" b="1" dirty="0">
                <a:solidFill>
                  <a:srgbClr val="FFFFFF"/>
                </a:solidFill>
                <a:ea typeface="ＭＳ Ｐゴシック" charset="0"/>
              </a:endParaRPr>
            </a:p>
          </p:txBody>
        </p:sp>
        <p:sp>
          <p:nvSpPr>
            <p:cNvPr id="14" name="Rounded Rectangle 13"/>
            <p:cNvSpPr/>
            <p:nvPr/>
          </p:nvSpPr>
          <p:spPr bwMode="auto">
            <a:xfrm>
              <a:off x="1744663" y="3127375"/>
              <a:ext cx="1035050" cy="763588"/>
            </a:xfrm>
            <a:prstGeom prst="roundRect">
              <a:avLst>
                <a:gd name="adj" fmla="val 3534"/>
              </a:avLst>
            </a:prstGeom>
            <a:solidFill>
              <a:srgbClr val="0000FF">
                <a:alpha val="70000"/>
              </a:srgbClr>
            </a:solidFill>
            <a:ln w="22225" cap="flat" cmpd="sng" algn="ctr">
              <a:noFill/>
              <a:prstDash val="solid"/>
              <a:round/>
              <a:headEnd type="none" w="med" len="med"/>
              <a:tailEnd type="none" w="med" len="med"/>
            </a:ln>
            <a:effectLst/>
          </p:spPr>
          <p:txBody>
            <a:bodyPr lIns="36000" tIns="36000" rIns="36000" bIns="36000" anchor="ctr"/>
            <a:lstStyle/>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Ongoing </a:t>
              </a:r>
              <a:r>
                <a:rPr lang="en-US" sz="1000" b="1" dirty="0" smtClean="0">
                  <a:solidFill>
                    <a:srgbClr val="FFFFFF"/>
                  </a:solidFill>
                  <a:ea typeface="ＭＳ Ｐゴシック" pitchFamily="-104" charset="-128"/>
                  <a:cs typeface="ＭＳ Ｐゴシック" pitchFamily="-104" charset="-128"/>
                </a:rPr>
                <a:t>improvement </a:t>
              </a:r>
              <a:endParaRPr lang="en-US" sz="1000" b="1" dirty="0">
                <a:solidFill>
                  <a:srgbClr val="FFFFFF"/>
                </a:solidFill>
                <a:ea typeface="ＭＳ Ｐゴシック" pitchFamily="-104" charset="-128"/>
                <a:cs typeface="ＭＳ Ｐゴシック" pitchFamily="-104" charset="-128"/>
              </a:endParaRPr>
            </a:p>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&amp; </a:t>
              </a:r>
              <a:r>
                <a:rPr lang="en-US" sz="1000" b="1" dirty="0" smtClean="0">
                  <a:solidFill>
                    <a:srgbClr val="FFFFFF"/>
                  </a:solidFill>
                  <a:ea typeface="ＭＳ Ｐゴシック" pitchFamily="-104" charset="-128"/>
                  <a:cs typeface="ＭＳ Ｐゴシック" pitchFamily="-104" charset="-128"/>
                </a:rPr>
                <a:t>innovation</a:t>
              </a:r>
              <a:endParaRPr lang="en-US" sz="1000" b="1" dirty="0">
                <a:solidFill>
                  <a:srgbClr val="FFFFFF"/>
                </a:solidFill>
                <a:ea typeface="ＭＳ Ｐゴシック" pitchFamily="-104" charset="-128"/>
                <a:cs typeface="ＭＳ Ｐゴシック" pitchFamily="-104" charset="-128"/>
              </a:endParaRPr>
            </a:p>
          </p:txBody>
        </p:sp>
      </p:grpSp>
      <p:sp>
        <p:nvSpPr>
          <p:cNvPr id="15" name="TextBox 17"/>
          <p:cNvSpPr txBox="1">
            <a:spLocks noChangeArrowheads="1"/>
          </p:cNvSpPr>
          <p:nvPr/>
        </p:nvSpPr>
        <p:spPr bwMode="auto">
          <a:xfrm>
            <a:off x="4823571" y="1505366"/>
            <a:ext cx="325922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1100" b="1" dirty="0" smtClean="0">
                <a:solidFill>
                  <a:srgbClr val="909039"/>
                </a:solidFill>
              </a:rPr>
              <a:t>Capabilities </a:t>
            </a:r>
            <a:r>
              <a:rPr lang="en-US" sz="1100" b="1" dirty="0">
                <a:solidFill>
                  <a:srgbClr val="909039"/>
                </a:solidFill>
              </a:rPr>
              <a:t>– “HOW” leaders do what they do</a:t>
            </a:r>
          </a:p>
        </p:txBody>
      </p:sp>
      <p:grpSp>
        <p:nvGrpSpPr>
          <p:cNvPr id="16" name="Group 41"/>
          <p:cNvGrpSpPr>
            <a:grpSpLocks/>
          </p:cNvGrpSpPr>
          <p:nvPr/>
        </p:nvGrpSpPr>
        <p:grpSpPr bwMode="auto">
          <a:xfrm>
            <a:off x="3933825" y="1882776"/>
            <a:ext cx="5175250" cy="417513"/>
            <a:chOff x="2790825" y="1882775"/>
            <a:chExt cx="5175250" cy="417513"/>
          </a:xfrm>
        </p:grpSpPr>
        <p:sp>
          <p:nvSpPr>
            <p:cNvPr id="17" name="Rounded Rectangle 18"/>
            <p:cNvSpPr>
              <a:spLocks noChangeArrowheads="1"/>
            </p:cNvSpPr>
            <p:nvPr/>
          </p:nvSpPr>
          <p:spPr bwMode="auto">
            <a:xfrm>
              <a:off x="2790825" y="1882775"/>
              <a:ext cx="1260475"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Growing</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o</a:t>
              </a:r>
              <a:r>
                <a:rPr lang="en-US" sz="1000" b="1" dirty="0" smtClean="0">
                  <a:solidFill>
                    <a:srgbClr val="FFFFFF"/>
                  </a:solidFill>
                  <a:ea typeface="ＭＳ Ｐゴシック" charset="0"/>
                </a:rPr>
                <a:t>neself</a:t>
              </a:r>
              <a:endParaRPr lang="en-US" sz="1000" b="1" dirty="0">
                <a:solidFill>
                  <a:srgbClr val="FFFFFF"/>
                </a:solidFill>
                <a:ea typeface="ＭＳ Ｐゴシック" charset="0"/>
              </a:endParaRPr>
            </a:p>
          </p:txBody>
        </p:sp>
        <p:sp>
          <p:nvSpPr>
            <p:cNvPr id="18" name="Rounded Rectangle 19"/>
            <p:cNvSpPr>
              <a:spLocks noChangeArrowheads="1"/>
            </p:cNvSpPr>
            <p:nvPr/>
          </p:nvSpPr>
          <p:spPr bwMode="auto">
            <a:xfrm>
              <a:off x="6705600" y="1882775"/>
              <a:ext cx="1260475"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Focusing on </a:t>
              </a:r>
              <a:r>
                <a:rPr lang="en-US" sz="1000" b="1" dirty="0" smtClean="0">
                  <a:solidFill>
                    <a:srgbClr val="FFFFFF"/>
                  </a:solidFill>
                  <a:ea typeface="ＭＳ Ｐゴシック" charset="0"/>
                </a:rPr>
                <a:t>outcomes</a:t>
              </a:r>
              <a:endParaRPr lang="en-US" sz="1000" b="1" dirty="0">
                <a:solidFill>
                  <a:srgbClr val="FFFFFF"/>
                </a:solidFill>
                <a:ea typeface="ＭＳ Ｐゴシック" charset="0"/>
              </a:endParaRPr>
            </a:p>
          </p:txBody>
        </p:sp>
        <p:sp>
          <p:nvSpPr>
            <p:cNvPr id="19" name="Rounded Rectangle 20"/>
            <p:cNvSpPr>
              <a:spLocks noChangeArrowheads="1"/>
            </p:cNvSpPr>
            <p:nvPr/>
          </p:nvSpPr>
          <p:spPr bwMode="auto">
            <a:xfrm>
              <a:off x="5405438" y="1882775"/>
              <a:ext cx="1258887"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Leading the </a:t>
              </a:r>
              <a:r>
                <a:rPr lang="en-US" sz="1000" b="1" dirty="0" smtClean="0">
                  <a:solidFill>
                    <a:srgbClr val="FFFFFF"/>
                  </a:solidFill>
                  <a:ea typeface="ＭＳ Ｐゴシック" charset="0"/>
                </a:rPr>
                <a:t>team</a:t>
              </a:r>
              <a:endParaRPr lang="en-US" sz="1000" b="1" dirty="0">
                <a:solidFill>
                  <a:srgbClr val="FFFFFF"/>
                </a:solidFill>
                <a:ea typeface="ＭＳ Ｐゴシック" charset="0"/>
              </a:endParaRPr>
            </a:p>
          </p:txBody>
        </p:sp>
        <p:sp>
          <p:nvSpPr>
            <p:cNvPr id="20" name="Rounded Rectangle 21"/>
            <p:cNvSpPr>
              <a:spLocks noChangeArrowheads="1"/>
            </p:cNvSpPr>
            <p:nvPr/>
          </p:nvSpPr>
          <p:spPr bwMode="auto">
            <a:xfrm>
              <a:off x="4105275" y="1882775"/>
              <a:ext cx="1258888"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Engaging the </a:t>
              </a:r>
              <a:r>
                <a:rPr lang="en-US" sz="1000" b="1" dirty="0" smtClean="0">
                  <a:solidFill>
                    <a:srgbClr val="FFFFFF"/>
                  </a:solidFill>
                  <a:ea typeface="ＭＳ Ｐゴシック" charset="0"/>
                </a:rPr>
                <a:t>community</a:t>
              </a:r>
              <a:endParaRPr lang="en-US" sz="1000" b="1" dirty="0">
                <a:solidFill>
                  <a:srgbClr val="FFFFFF"/>
                </a:solidFill>
                <a:ea typeface="ＭＳ Ｐゴシック" charset="0"/>
              </a:endParaRPr>
            </a:p>
          </p:txBody>
        </p:sp>
      </p:grpSp>
      <p:grpSp>
        <p:nvGrpSpPr>
          <p:cNvPr id="21" name="Group 33"/>
          <p:cNvGrpSpPr>
            <a:grpSpLocks/>
          </p:cNvGrpSpPr>
          <p:nvPr/>
        </p:nvGrpSpPr>
        <p:grpSpPr bwMode="auto">
          <a:xfrm>
            <a:off x="3946526" y="2354263"/>
            <a:ext cx="1260475" cy="3948112"/>
            <a:chOff x="2803525" y="2354263"/>
            <a:chExt cx="1260475" cy="3948112"/>
          </a:xfrm>
        </p:grpSpPr>
        <p:sp>
          <p:nvSpPr>
            <p:cNvPr id="22" name="Rounded Rectangle 21"/>
            <p:cNvSpPr/>
            <p:nvPr/>
          </p:nvSpPr>
          <p:spPr bwMode="auto">
            <a:xfrm>
              <a:off x="2803525" y="2354263"/>
              <a:ext cx="1260475" cy="3948112"/>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Building self </a:t>
              </a:r>
              <a:r>
                <a:rPr lang="en-US" sz="1000" b="1" dirty="0">
                  <a:solidFill>
                    <a:srgbClr val="FFFFFF"/>
                  </a:solidFill>
                  <a:ea typeface="ＭＳ Ｐゴシック" pitchFamily="-104" charset="-128"/>
                  <a:cs typeface="Calibri"/>
                </a:rPr>
                <a:t>a</a:t>
              </a:r>
              <a:r>
                <a:rPr lang="en-US" sz="1000" b="1" dirty="0" smtClean="0">
                  <a:solidFill>
                    <a:srgbClr val="FFFFFF"/>
                  </a:solidFill>
                  <a:ea typeface="ＭＳ Ｐゴシック" pitchFamily="-104" charset="-128"/>
                  <a:cs typeface="Calibri"/>
                </a:rPr>
                <a:t>wareness</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Deepening faith</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Learning and adapting</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Living </a:t>
              </a:r>
              <a:r>
                <a:rPr lang="en-US" sz="1000" b="1" dirty="0" smtClean="0">
                  <a:solidFill>
                    <a:srgbClr val="FFFFFF"/>
                  </a:solidFill>
                  <a:ea typeface="ＭＳ Ｐゴシック" pitchFamily="-104" charset="-128"/>
                  <a:cs typeface="Calibri"/>
                </a:rPr>
                <a:t>positively</a:t>
              </a:r>
              <a:endParaRPr lang="en-US" sz="1000" b="1" dirty="0">
                <a:solidFill>
                  <a:srgbClr val="FFFFFF"/>
                </a:solidFill>
                <a:ea typeface="ＭＳ Ｐゴシック" pitchFamily="-104" charset="-128"/>
                <a:cs typeface="Calibri"/>
              </a:endParaRPr>
            </a:p>
          </p:txBody>
        </p:sp>
        <p:cxnSp>
          <p:nvCxnSpPr>
            <p:cNvPr id="23" name="Straight Arrow Connector 24"/>
            <p:cNvCxnSpPr>
              <a:cxnSpLocks noChangeShapeType="1"/>
            </p:cNvCxnSpPr>
            <p:nvPr/>
          </p:nvCxnSpPr>
          <p:spPr bwMode="auto">
            <a:xfrm rot="5400000" flipH="1" flipV="1">
              <a:off x="2797969" y="3175159"/>
              <a:ext cx="1250950"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4" name="Straight Arrow Connector 25"/>
            <p:cNvCxnSpPr>
              <a:cxnSpLocks noChangeShapeType="1"/>
            </p:cNvCxnSpPr>
            <p:nvPr/>
          </p:nvCxnSpPr>
          <p:spPr bwMode="auto">
            <a:xfrm rot="16200000" flipH="1">
              <a:off x="2778920" y="5514181"/>
              <a:ext cx="1249362" cy="3175"/>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25" name="Group 34"/>
          <p:cNvGrpSpPr>
            <a:grpSpLocks/>
          </p:cNvGrpSpPr>
          <p:nvPr/>
        </p:nvGrpSpPr>
        <p:grpSpPr bwMode="auto">
          <a:xfrm>
            <a:off x="5257801" y="2354263"/>
            <a:ext cx="1260475" cy="3948112"/>
            <a:chOff x="4114800" y="2354263"/>
            <a:chExt cx="1260475" cy="3948112"/>
          </a:xfrm>
        </p:grpSpPr>
        <p:sp>
          <p:nvSpPr>
            <p:cNvPr id="26" name="Rounded Rectangle 25"/>
            <p:cNvSpPr/>
            <p:nvPr/>
          </p:nvSpPr>
          <p:spPr bwMode="auto">
            <a:xfrm>
              <a:off x="4114800" y="2354263"/>
              <a:ext cx="1260475" cy="3948112"/>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Modeling integrity</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Listening &amp; </a:t>
              </a:r>
              <a:r>
                <a:rPr lang="en-US" sz="1000" b="1" dirty="0" smtClean="0">
                  <a:solidFill>
                    <a:srgbClr val="FFFFFF"/>
                  </a:solidFill>
                  <a:ea typeface="ＭＳ Ｐゴシック" pitchFamily="-104" charset="-128"/>
                  <a:cs typeface="Calibri"/>
                </a:rPr>
                <a:t>understanding</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Building </a:t>
              </a:r>
              <a:r>
                <a:rPr lang="en-US" sz="1000" b="1" dirty="0" smtClean="0">
                  <a:solidFill>
                    <a:srgbClr val="FFFFFF"/>
                  </a:solidFill>
                  <a:ea typeface="ＭＳ Ｐゴシック" pitchFamily="-104" charset="-128"/>
                  <a:cs typeface="Calibri"/>
                </a:rPr>
                <a:t>support</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Networking &amp; </a:t>
              </a:r>
              <a:r>
                <a:rPr lang="en-US" sz="1000" b="1" dirty="0" smtClean="0">
                  <a:solidFill>
                    <a:srgbClr val="FFFFFF"/>
                  </a:solidFill>
                  <a:ea typeface="ＭＳ Ｐゴシック" pitchFamily="-104" charset="-128"/>
                  <a:cs typeface="Calibri"/>
                </a:rPr>
                <a:t>strategic </a:t>
              </a:r>
              <a:r>
                <a:rPr lang="en-US" sz="1000" b="1" dirty="0">
                  <a:solidFill>
                    <a:srgbClr val="FFFFFF"/>
                  </a:solidFill>
                  <a:ea typeface="ＭＳ Ｐゴシック" pitchFamily="-104" charset="-128"/>
                  <a:cs typeface="Calibri"/>
                </a:rPr>
                <a:t>r</a:t>
              </a:r>
              <a:r>
                <a:rPr lang="en-US" sz="1000" b="1" dirty="0" smtClean="0">
                  <a:solidFill>
                    <a:srgbClr val="FFFFFF"/>
                  </a:solidFill>
                  <a:ea typeface="ＭＳ Ｐゴシック" pitchFamily="-104" charset="-128"/>
                  <a:cs typeface="Calibri"/>
                </a:rPr>
                <a:t>elationships</a:t>
              </a:r>
              <a:endParaRPr lang="en-US" sz="1000" b="1" dirty="0">
                <a:solidFill>
                  <a:srgbClr val="FFFFFF"/>
                </a:solidFill>
                <a:ea typeface="ＭＳ Ｐゴシック" pitchFamily="-104" charset="-128"/>
                <a:cs typeface="Calibri"/>
              </a:endParaRPr>
            </a:p>
          </p:txBody>
        </p:sp>
        <p:cxnSp>
          <p:nvCxnSpPr>
            <p:cNvPr id="27" name="Straight Arrow Connector 27"/>
            <p:cNvCxnSpPr>
              <a:cxnSpLocks noChangeShapeType="1"/>
            </p:cNvCxnSpPr>
            <p:nvPr/>
          </p:nvCxnSpPr>
          <p:spPr bwMode="auto">
            <a:xfrm rot="5400000" flipH="1" flipV="1">
              <a:off x="4109244" y="3175159"/>
              <a:ext cx="1250950"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8" name="Straight Arrow Connector 28"/>
            <p:cNvCxnSpPr>
              <a:cxnSpLocks noChangeShapeType="1"/>
            </p:cNvCxnSpPr>
            <p:nvPr/>
          </p:nvCxnSpPr>
          <p:spPr bwMode="auto">
            <a:xfrm rot="16200000" flipH="1">
              <a:off x="4089401" y="5514975"/>
              <a:ext cx="1249362" cy="1587"/>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29" name="Group 35"/>
          <p:cNvGrpSpPr>
            <a:grpSpLocks/>
          </p:cNvGrpSpPr>
          <p:nvPr/>
        </p:nvGrpSpPr>
        <p:grpSpPr bwMode="auto">
          <a:xfrm>
            <a:off x="6557964" y="2344739"/>
            <a:ext cx="1260475" cy="3946525"/>
            <a:chOff x="5414963" y="2344738"/>
            <a:chExt cx="1260475" cy="3946525"/>
          </a:xfrm>
        </p:grpSpPr>
        <p:sp>
          <p:nvSpPr>
            <p:cNvPr id="30" name="Rounded Rectangle 29"/>
            <p:cNvSpPr/>
            <p:nvPr/>
          </p:nvSpPr>
          <p:spPr bwMode="auto">
            <a:xfrm>
              <a:off x="5414963" y="2344738"/>
              <a:ext cx="1260475" cy="3946525"/>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Creating p</a:t>
              </a:r>
              <a:r>
                <a:rPr lang="en-US" sz="1000" b="1" dirty="0" smtClean="0">
                  <a:solidFill>
                    <a:srgbClr val="FFFFFF"/>
                  </a:solidFill>
                  <a:ea typeface="ＭＳ Ｐゴシック" pitchFamily="-104" charset="-128"/>
                  <a:cs typeface="Calibri"/>
                </a:rPr>
                <a:t>urpose </a:t>
              </a:r>
              <a:r>
                <a:rPr lang="en-US" sz="1000" b="1" dirty="0">
                  <a:solidFill>
                    <a:srgbClr val="FFFFFF"/>
                  </a:solidFill>
                  <a:ea typeface="ＭＳ Ｐゴシック" pitchFamily="-104" charset="-128"/>
                  <a:cs typeface="Calibri"/>
                </a:rPr>
                <a:t>&amp; c</a:t>
              </a:r>
              <a:r>
                <a:rPr lang="en-US" sz="1000" b="1" dirty="0" smtClean="0">
                  <a:solidFill>
                    <a:srgbClr val="FFFFFF"/>
                  </a:solidFill>
                  <a:ea typeface="ＭＳ Ｐゴシック" pitchFamily="-104" charset="-128"/>
                  <a:cs typeface="Calibri"/>
                </a:rPr>
                <a:t>larity</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Nurturing faith</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Growing </a:t>
              </a:r>
              <a:r>
                <a:rPr lang="en-US" sz="1000" b="1" dirty="0" smtClean="0">
                  <a:solidFill>
                    <a:srgbClr val="FFFFFF"/>
                  </a:solidFill>
                  <a:ea typeface="ＭＳ Ｐゴシック" pitchFamily="-104" charset="-128"/>
                  <a:cs typeface="Calibri"/>
                </a:rPr>
                <a:t>capacity </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Inspiring </a:t>
              </a:r>
              <a:r>
                <a:rPr lang="en-US" sz="1000" b="1" dirty="0" smtClean="0">
                  <a:solidFill>
                    <a:srgbClr val="FFFFFF"/>
                  </a:solidFill>
                  <a:ea typeface="ＭＳ Ｐゴシック" pitchFamily="-104" charset="-128"/>
                  <a:cs typeface="Calibri"/>
                </a:rPr>
                <a:t>excellence</a:t>
              </a:r>
              <a:endParaRPr lang="en-US" sz="1000" b="1" dirty="0">
                <a:solidFill>
                  <a:srgbClr val="FFFFFF"/>
                </a:solidFill>
                <a:ea typeface="ＭＳ Ｐゴシック" pitchFamily="-104" charset="-128"/>
                <a:cs typeface="Calibri"/>
              </a:endParaRPr>
            </a:p>
          </p:txBody>
        </p:sp>
        <p:cxnSp>
          <p:nvCxnSpPr>
            <p:cNvPr id="31" name="Straight Arrow Connector 30"/>
            <p:cNvCxnSpPr>
              <a:cxnSpLocks noChangeShapeType="1"/>
            </p:cNvCxnSpPr>
            <p:nvPr/>
          </p:nvCxnSpPr>
          <p:spPr bwMode="auto">
            <a:xfrm rot="5400000" flipH="1" flipV="1">
              <a:off x="5410201" y="3175000"/>
              <a:ext cx="1249362" cy="1587"/>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31"/>
            <p:cNvCxnSpPr>
              <a:cxnSpLocks noChangeShapeType="1"/>
            </p:cNvCxnSpPr>
            <p:nvPr/>
          </p:nvCxnSpPr>
          <p:spPr bwMode="auto">
            <a:xfrm rot="16200000" flipH="1">
              <a:off x="5389562" y="5503863"/>
              <a:ext cx="1249363"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33" name="Group 38"/>
          <p:cNvGrpSpPr>
            <a:grpSpLocks/>
          </p:cNvGrpSpPr>
          <p:nvPr/>
        </p:nvGrpSpPr>
        <p:grpSpPr bwMode="auto">
          <a:xfrm>
            <a:off x="7858126" y="2344739"/>
            <a:ext cx="1260475" cy="3946525"/>
            <a:chOff x="6715125" y="2344738"/>
            <a:chExt cx="1260475" cy="3946525"/>
          </a:xfrm>
        </p:grpSpPr>
        <p:sp>
          <p:nvSpPr>
            <p:cNvPr id="34" name="Rounded Rectangle 33"/>
            <p:cNvSpPr/>
            <p:nvPr/>
          </p:nvSpPr>
          <p:spPr bwMode="auto">
            <a:xfrm>
              <a:off x="6715125" y="2344738"/>
              <a:ext cx="1260475" cy="3946525"/>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Searching for </a:t>
              </a:r>
              <a:r>
                <a:rPr lang="en-US" sz="1000" b="1" dirty="0" smtClean="0">
                  <a:solidFill>
                    <a:srgbClr val="FFFFFF"/>
                  </a:solidFill>
                  <a:ea typeface="ＭＳ Ｐゴシック" pitchFamily="-104" charset="-128"/>
                  <a:cs typeface="Calibri"/>
                </a:rPr>
                <a:t>knowledge</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Sharing for </a:t>
              </a:r>
              <a:r>
                <a:rPr lang="en-US" sz="1000" b="1" dirty="0" smtClean="0">
                  <a:solidFill>
                    <a:srgbClr val="FFFFFF"/>
                  </a:solidFill>
                  <a:ea typeface="ＭＳ Ｐゴシック" pitchFamily="-104" charset="-128"/>
                  <a:cs typeface="Calibri"/>
                </a:rPr>
                <a:t>improvement </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Thinking strategically</a:t>
              </a: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Making </a:t>
              </a:r>
              <a:r>
                <a:rPr lang="en-US" sz="1000" b="1" dirty="0">
                  <a:solidFill>
                    <a:srgbClr val="FFFFFF"/>
                  </a:solidFill>
                  <a:ea typeface="ＭＳ Ｐゴシック" pitchFamily="-104" charset="-128"/>
                  <a:cs typeface="Calibri"/>
                </a:rPr>
                <a:t>it </a:t>
              </a:r>
              <a:r>
                <a:rPr lang="en-US" sz="1000" b="1" dirty="0" smtClean="0">
                  <a:solidFill>
                    <a:srgbClr val="FFFFFF"/>
                  </a:solidFill>
                  <a:ea typeface="ＭＳ Ｐゴシック" pitchFamily="-104" charset="-128"/>
                  <a:cs typeface="Calibri"/>
                </a:rPr>
                <a:t>happen</a:t>
              </a:r>
              <a:endParaRPr lang="en-US" sz="1000" b="1" dirty="0">
                <a:solidFill>
                  <a:srgbClr val="FFFFFF"/>
                </a:solidFill>
                <a:ea typeface="ＭＳ Ｐゴシック" pitchFamily="-104" charset="-128"/>
                <a:cs typeface="Calibri"/>
              </a:endParaRPr>
            </a:p>
          </p:txBody>
        </p:sp>
        <p:cxnSp>
          <p:nvCxnSpPr>
            <p:cNvPr id="35" name="Straight Arrow Connector 33"/>
            <p:cNvCxnSpPr>
              <a:cxnSpLocks noChangeShapeType="1"/>
            </p:cNvCxnSpPr>
            <p:nvPr/>
          </p:nvCxnSpPr>
          <p:spPr bwMode="auto">
            <a:xfrm rot="5400000" flipH="1" flipV="1">
              <a:off x="6710363" y="3175000"/>
              <a:ext cx="1249362"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36" name="Straight Arrow Connector 34"/>
            <p:cNvCxnSpPr>
              <a:cxnSpLocks noChangeShapeType="1"/>
            </p:cNvCxnSpPr>
            <p:nvPr/>
          </p:nvCxnSpPr>
          <p:spPr bwMode="auto">
            <a:xfrm rot="16200000" flipH="1">
              <a:off x="6690519" y="5503069"/>
              <a:ext cx="1249363" cy="3175"/>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sp>
        <p:nvSpPr>
          <p:cNvPr id="37" name="Rounded Rectangle 36"/>
          <p:cNvSpPr>
            <a:spLocks noChangeArrowheads="1"/>
          </p:cNvSpPr>
          <p:nvPr/>
        </p:nvSpPr>
        <p:spPr bwMode="auto">
          <a:xfrm>
            <a:off x="10045700" y="1836738"/>
            <a:ext cx="749300" cy="4614862"/>
          </a:xfrm>
          <a:prstGeom prst="roundRect">
            <a:avLst>
              <a:gd name="adj" fmla="val 13009"/>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tIns="18000" rIns="0" bIns="36000" anchor="ctr"/>
          <a:lstStyle/>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Excellence in o</a:t>
            </a:r>
            <a:r>
              <a:rPr lang="en-US" sz="1000" b="1" dirty="0" smtClean="0">
                <a:solidFill>
                  <a:srgbClr val="191966"/>
                </a:solidFill>
                <a:ea typeface="ＭＳ Ｐゴシック" charset="0"/>
              </a:rPr>
              <a:t>utcomes</a:t>
            </a:r>
            <a:endParaRPr lang="en-US" sz="1000" dirty="0">
              <a:solidFill>
                <a:srgbClr val="191966"/>
              </a:solidFill>
              <a:ea typeface="ＭＳ Ｐゴシック" charset="0"/>
            </a:endParaRPr>
          </a:p>
        </p:txBody>
      </p:sp>
      <p:sp>
        <p:nvSpPr>
          <p:cNvPr id="38" name="Pentagon 37"/>
          <p:cNvSpPr>
            <a:spLocks noChangeArrowheads="1"/>
          </p:cNvSpPr>
          <p:nvPr/>
        </p:nvSpPr>
        <p:spPr bwMode="auto">
          <a:xfrm>
            <a:off x="1772920" y="1811338"/>
            <a:ext cx="881381" cy="4627562"/>
          </a:xfrm>
          <a:prstGeom prst="homePlate">
            <a:avLst>
              <a:gd name="adj" fmla="val 17472"/>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rIns="0" anchor="ctr"/>
          <a:lstStyle/>
          <a:p>
            <a:pPr marL="92075"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Our Foundation</a:t>
            </a:r>
            <a:endParaRPr lang="en-US" sz="1000" dirty="0">
              <a:solidFill>
                <a:srgbClr val="191966"/>
              </a:solidFill>
              <a:ea typeface="ＭＳ Ｐゴシック" charset="0"/>
            </a:endParaRPr>
          </a:p>
        </p:txBody>
      </p:sp>
      <p:sp>
        <p:nvSpPr>
          <p:cNvPr id="39" name="Pentagon 38"/>
          <p:cNvSpPr>
            <a:spLocks noChangeArrowheads="1"/>
          </p:cNvSpPr>
          <p:nvPr/>
        </p:nvSpPr>
        <p:spPr bwMode="auto">
          <a:xfrm>
            <a:off x="9169401" y="1849438"/>
            <a:ext cx="815975" cy="4602162"/>
          </a:xfrm>
          <a:prstGeom prst="homePlate">
            <a:avLst>
              <a:gd name="adj" fmla="val 17472"/>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rIns="0" anchor="ctr"/>
          <a:lstStyle/>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Our </a:t>
            </a:r>
            <a:r>
              <a:rPr lang="en-US" sz="1000" b="1" dirty="0" smtClean="0">
                <a:solidFill>
                  <a:srgbClr val="191966"/>
                </a:solidFill>
                <a:ea typeface="ＭＳ Ｐゴシック" charset="0"/>
              </a:rPr>
              <a:t> workplace</a:t>
            </a:r>
            <a:endParaRPr lang="en-US" sz="1000" b="1" dirty="0">
              <a:solidFill>
                <a:srgbClr val="191966"/>
              </a:solidFill>
              <a:ea typeface="ＭＳ Ｐゴシック" charset="0"/>
            </a:endParaRPr>
          </a:p>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c</a:t>
            </a:r>
            <a:r>
              <a:rPr lang="en-US" sz="1000" b="1" dirty="0" smtClean="0">
                <a:solidFill>
                  <a:srgbClr val="191966"/>
                </a:solidFill>
                <a:ea typeface="ＭＳ Ｐゴシック" charset="0"/>
              </a:rPr>
              <a:t>ulture</a:t>
            </a:r>
            <a:endParaRPr lang="en-US" sz="1000" dirty="0">
              <a:solidFill>
                <a:srgbClr val="191966"/>
              </a:solidFill>
              <a:ea typeface="ＭＳ Ｐゴシック" charset="0"/>
            </a:endParaRPr>
          </a:p>
        </p:txBody>
      </p:sp>
      <p:grpSp>
        <p:nvGrpSpPr>
          <p:cNvPr id="40" name="Group 52"/>
          <p:cNvGrpSpPr>
            <a:grpSpLocks/>
          </p:cNvGrpSpPr>
          <p:nvPr/>
        </p:nvGrpSpPr>
        <p:grpSpPr bwMode="auto">
          <a:xfrm>
            <a:off x="1825626" y="1828800"/>
            <a:ext cx="8924925" cy="4618038"/>
            <a:chOff x="682625" y="1828800"/>
            <a:chExt cx="8924925" cy="4618038"/>
          </a:xfrm>
        </p:grpSpPr>
        <p:cxnSp>
          <p:nvCxnSpPr>
            <p:cNvPr id="41" name="Straight Connector 43"/>
            <p:cNvCxnSpPr>
              <a:cxnSpLocks noChangeShapeType="1"/>
              <a:endCxn id="37" idx="0"/>
            </p:cNvCxnSpPr>
            <p:nvPr/>
          </p:nvCxnSpPr>
          <p:spPr bwMode="auto">
            <a:xfrm>
              <a:off x="682625" y="1828800"/>
              <a:ext cx="8594725" cy="7939"/>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cxnSp>
          <p:nvCxnSpPr>
            <p:cNvPr id="42" name="Straight Connector 50"/>
            <p:cNvCxnSpPr>
              <a:cxnSpLocks noChangeShapeType="1"/>
            </p:cNvCxnSpPr>
            <p:nvPr/>
          </p:nvCxnSpPr>
          <p:spPr bwMode="auto">
            <a:xfrm>
              <a:off x="1012825" y="6438900"/>
              <a:ext cx="8594725" cy="7938"/>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grpSp>
      <p:sp>
        <p:nvSpPr>
          <p:cNvPr id="3" name="TextBox 2"/>
          <p:cNvSpPr txBox="1"/>
          <p:nvPr/>
        </p:nvSpPr>
        <p:spPr>
          <a:xfrm>
            <a:off x="1423851" y="483326"/>
            <a:ext cx="9196252" cy="369332"/>
          </a:xfrm>
          <a:prstGeom prst="rect">
            <a:avLst/>
          </a:prstGeom>
          <a:noFill/>
        </p:spPr>
        <p:txBody>
          <a:bodyPr wrap="square" rtlCol="0">
            <a:spAutoFit/>
          </a:bodyPr>
          <a:lstStyle/>
          <a:p>
            <a:pPr algn="ctr" eaLnBrk="0" fontAlgn="base" hangingPunct="0">
              <a:spcBef>
                <a:spcPct val="0"/>
              </a:spcBef>
              <a:spcAft>
                <a:spcPct val="0"/>
              </a:spcAft>
              <a:buClr>
                <a:srgbClr val="FF9900"/>
              </a:buClr>
              <a:buSzPct val="110000"/>
            </a:pPr>
            <a:r>
              <a:rPr lang="en-US" b="1">
                <a:solidFill>
                  <a:srgbClr val="000000"/>
                </a:solidFill>
                <a:latin typeface="Calibri" charset="0"/>
                <a:ea typeface="ＭＳ Ｐゴシック" charset="0"/>
                <a:cs typeface="Calibri" charset="0"/>
              </a:rPr>
              <a:t>Leadership and formation framework for Lutheran education </a:t>
            </a:r>
            <a:endParaRPr lang="en-US" b="1" dirty="0">
              <a:solidFill>
                <a:srgbClr val="000000"/>
              </a:solidFill>
              <a:latin typeface="Calibri" charset="0"/>
              <a:ea typeface="ＭＳ Ｐゴシック" charset="0"/>
              <a:cs typeface="Calibri" charset="0"/>
            </a:endParaRPr>
          </a:p>
        </p:txBody>
      </p:sp>
      <p:sp>
        <p:nvSpPr>
          <p:cNvPr id="44" name="TextBox 16"/>
          <p:cNvSpPr txBox="1">
            <a:spLocks noChangeArrowheads="1"/>
          </p:cNvSpPr>
          <p:nvPr/>
        </p:nvSpPr>
        <p:spPr bwMode="auto">
          <a:xfrm rot="-5400000">
            <a:off x="1291432" y="4171157"/>
            <a:ext cx="294481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1100" b="1" dirty="0">
                <a:solidFill>
                  <a:srgbClr val="909039"/>
                </a:solidFill>
              </a:rPr>
              <a:t>Core Areas of Work – “WHAT” leaders do</a:t>
            </a:r>
          </a:p>
        </p:txBody>
      </p:sp>
    </p:spTree>
    <p:extLst>
      <p:ext uri="{BB962C8B-B14F-4D97-AF65-F5344CB8AC3E}">
        <p14:creationId xmlns:p14="http://schemas.microsoft.com/office/powerpoint/2010/main" val="30255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up)">
                                      <p:cBhvr>
                                        <p:cTn id="48" dur="500"/>
                                        <p:tgtEl>
                                          <p:spTgt spid="37"/>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7" grpId="0" animBg="1"/>
      <p:bldP spid="38" grpId="0" animBg="1"/>
      <p:bldP spid="39" grpId="0"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80194" y="1183826"/>
            <a:ext cx="1290250" cy="467919"/>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LCA and its schools</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4" name="Text Box 3"/>
          <p:cNvSpPr txBox="1">
            <a:spLocks noChangeArrowheads="1"/>
          </p:cNvSpPr>
          <p:nvPr/>
        </p:nvSpPr>
        <p:spPr bwMode="auto">
          <a:xfrm>
            <a:off x="209212" y="3061586"/>
            <a:ext cx="1171120" cy="876371"/>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AITSL</a:t>
            </a:r>
            <a:r>
              <a:rPr kumimoji="0" lang="en-AU" altLang="en-US" sz="1400" b="0" i="0" u="none" strike="noStrike" cap="none" normalizeH="0" dirty="0" smtClean="0">
                <a:ln>
                  <a:noFill/>
                </a:ln>
                <a:solidFill>
                  <a:srgbClr val="000000"/>
                </a:solidFill>
                <a:effectLst/>
                <a:latin typeface="Calibri" panose="020F0502020204030204" pitchFamily="34" charset="0"/>
              </a:rPr>
              <a:t> professional standards for principals</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43" name="Text Box 3"/>
          <p:cNvSpPr txBox="1">
            <a:spLocks noChangeArrowheads="1"/>
          </p:cNvSpPr>
          <p:nvPr/>
        </p:nvSpPr>
        <p:spPr bwMode="auto">
          <a:xfrm>
            <a:off x="320199" y="4673991"/>
            <a:ext cx="1022350" cy="320038"/>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Pathways</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45" name="Text Box 3"/>
          <p:cNvSpPr txBox="1">
            <a:spLocks noChangeArrowheads="1"/>
          </p:cNvSpPr>
          <p:nvPr/>
        </p:nvSpPr>
        <p:spPr bwMode="auto">
          <a:xfrm>
            <a:off x="280194" y="5773739"/>
            <a:ext cx="1022350" cy="228121"/>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Equip</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grpSp>
        <p:nvGrpSpPr>
          <p:cNvPr id="6" name="Group 5"/>
          <p:cNvGrpSpPr/>
          <p:nvPr/>
        </p:nvGrpSpPr>
        <p:grpSpPr>
          <a:xfrm>
            <a:off x="1621719" y="558005"/>
            <a:ext cx="9196252" cy="5377615"/>
            <a:chOff x="1621719" y="558005"/>
            <a:chExt cx="9196252" cy="5377615"/>
          </a:xfrm>
        </p:grpSpPr>
        <p:cxnSp>
          <p:nvCxnSpPr>
            <p:cNvPr id="7" name="Straight Connector 50"/>
            <p:cNvCxnSpPr>
              <a:cxnSpLocks noChangeShapeType="1"/>
            </p:cNvCxnSpPr>
            <p:nvPr/>
          </p:nvCxnSpPr>
          <p:spPr bwMode="auto">
            <a:xfrm>
              <a:off x="2155826" y="5922920"/>
              <a:ext cx="8594725" cy="7938"/>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grpSp>
          <p:nvGrpSpPr>
            <p:cNvPr id="9" name="Group 30"/>
            <p:cNvGrpSpPr>
              <a:grpSpLocks/>
            </p:cNvGrpSpPr>
            <p:nvPr/>
          </p:nvGrpSpPr>
          <p:grpSpPr bwMode="auto">
            <a:xfrm>
              <a:off x="2878139" y="1823996"/>
              <a:ext cx="1044575" cy="3954463"/>
              <a:chOff x="1735138" y="2339975"/>
              <a:chExt cx="1044575" cy="3954463"/>
            </a:xfrm>
          </p:grpSpPr>
          <p:sp>
            <p:nvSpPr>
              <p:cNvPr id="10" name="Rounded Rectangle 9"/>
              <p:cNvSpPr/>
              <p:nvPr/>
            </p:nvSpPr>
            <p:spPr bwMode="auto">
              <a:xfrm>
                <a:off x="1735138" y="2339975"/>
                <a:ext cx="1036637" cy="763588"/>
              </a:xfrm>
              <a:prstGeom prst="roundRect">
                <a:avLst>
                  <a:gd name="adj" fmla="val 3534"/>
                </a:avLst>
              </a:prstGeom>
              <a:solidFill>
                <a:srgbClr val="0000FF">
                  <a:alpha val="70000"/>
                </a:srgbClr>
              </a:solidFill>
              <a:ln w="22225" cap="flat" cmpd="sng" algn="ctr">
                <a:noFill/>
                <a:prstDash val="solid"/>
                <a:round/>
                <a:headEnd type="none" w="med" len="med"/>
                <a:tailEnd type="none" w="med" len="med"/>
              </a:ln>
              <a:effectLst/>
            </p:spPr>
            <p:txBody>
              <a:bodyPr lIns="36000" tIns="36000" rIns="36000" bIns="36000" anchor="ctr"/>
              <a:lstStyle/>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Excellence in l</a:t>
                </a:r>
                <a:r>
                  <a:rPr lang="en-US" sz="1000" b="1" dirty="0" smtClean="0">
                    <a:solidFill>
                      <a:srgbClr val="FFFFFF"/>
                    </a:solidFill>
                    <a:ea typeface="ＭＳ Ｐゴシック" pitchFamily="-104" charset="-128"/>
                    <a:cs typeface="ＭＳ Ｐゴシック" pitchFamily="-104" charset="-128"/>
                  </a:rPr>
                  <a:t>earning</a:t>
                </a:r>
                <a:endParaRPr lang="en-US" sz="1000" b="1" dirty="0">
                  <a:solidFill>
                    <a:srgbClr val="FFFFFF"/>
                  </a:solidFill>
                  <a:ea typeface="ＭＳ Ｐゴシック" pitchFamily="-104" charset="-128"/>
                  <a:cs typeface="ＭＳ Ｐゴシック" pitchFamily="-104" charset="-128"/>
                </a:endParaRPr>
              </a:p>
            </p:txBody>
          </p:sp>
          <p:sp>
            <p:nvSpPr>
              <p:cNvPr id="11" name="Rounded Rectangle 12"/>
              <p:cNvSpPr>
                <a:spLocks noChangeArrowheads="1"/>
              </p:cNvSpPr>
              <p:nvPr/>
            </p:nvSpPr>
            <p:spPr bwMode="auto">
              <a:xfrm>
                <a:off x="1744663" y="3922713"/>
                <a:ext cx="1035050" cy="763587"/>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Strengthening</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Lutheran Identity</a:t>
                </a:r>
              </a:p>
            </p:txBody>
          </p:sp>
          <p:sp>
            <p:nvSpPr>
              <p:cNvPr id="12" name="Rounded Rectangle 13"/>
              <p:cNvSpPr>
                <a:spLocks noChangeArrowheads="1"/>
              </p:cNvSpPr>
              <p:nvPr/>
            </p:nvSpPr>
            <p:spPr bwMode="auto">
              <a:xfrm>
                <a:off x="1735138" y="4727575"/>
                <a:ext cx="1036637" cy="763588"/>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Community</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b</a:t>
                </a:r>
                <a:r>
                  <a:rPr lang="en-US" sz="1000" b="1" dirty="0" smtClean="0">
                    <a:solidFill>
                      <a:srgbClr val="FFFFFF"/>
                    </a:solidFill>
                    <a:ea typeface="ＭＳ Ｐゴシック" charset="0"/>
                  </a:rPr>
                  <a:t>uilding</a:t>
                </a:r>
                <a:endParaRPr lang="en-US" sz="1000" b="1" dirty="0">
                  <a:solidFill>
                    <a:srgbClr val="FFFFFF"/>
                  </a:solidFill>
                  <a:ea typeface="ＭＳ Ｐゴシック" charset="0"/>
                </a:endParaRPr>
              </a:p>
            </p:txBody>
          </p:sp>
          <p:sp>
            <p:nvSpPr>
              <p:cNvPr id="13" name="Rounded Rectangle 14"/>
              <p:cNvSpPr>
                <a:spLocks noChangeArrowheads="1"/>
              </p:cNvSpPr>
              <p:nvPr/>
            </p:nvSpPr>
            <p:spPr bwMode="auto">
              <a:xfrm>
                <a:off x="1744663" y="5530850"/>
                <a:ext cx="1035050" cy="763588"/>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smtClean="0">
                    <a:solidFill>
                      <a:srgbClr val="FFFFFF"/>
                    </a:solidFill>
                    <a:ea typeface="ＭＳ Ｐゴシック" charset="0"/>
                  </a:rPr>
                  <a:t>Leading effective </a:t>
                </a:r>
                <a:r>
                  <a:rPr lang="en-US" sz="1000" b="1" dirty="0" err="1">
                    <a:solidFill>
                      <a:srgbClr val="FFFFFF"/>
                    </a:solidFill>
                    <a:ea typeface="ＭＳ Ｐゴシック" charset="0"/>
                  </a:rPr>
                  <a:t>o</a:t>
                </a:r>
                <a:r>
                  <a:rPr lang="en-US" sz="1000" b="1" dirty="0" err="1" smtClean="0">
                    <a:solidFill>
                      <a:srgbClr val="FFFFFF"/>
                    </a:solidFill>
                    <a:ea typeface="ＭＳ Ｐゴシック" charset="0"/>
                  </a:rPr>
                  <a:t>rganisation</a:t>
                </a:r>
                <a:endParaRPr lang="en-US" sz="1000" b="1" dirty="0">
                  <a:solidFill>
                    <a:srgbClr val="FFFFFF"/>
                  </a:solidFill>
                  <a:ea typeface="ＭＳ Ｐゴシック" charset="0"/>
                </a:endParaRP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&amp; </a:t>
                </a:r>
                <a:r>
                  <a:rPr lang="en-US" sz="1000" b="1" dirty="0" smtClean="0">
                    <a:solidFill>
                      <a:srgbClr val="FFFFFF"/>
                    </a:solidFill>
                    <a:ea typeface="ＭＳ Ｐゴシック" charset="0"/>
                  </a:rPr>
                  <a:t>management</a:t>
                </a:r>
                <a:endParaRPr lang="en-US" sz="1000" b="1" dirty="0">
                  <a:solidFill>
                    <a:srgbClr val="FFFFFF"/>
                  </a:solidFill>
                  <a:ea typeface="ＭＳ Ｐゴシック" charset="0"/>
                </a:endParaRPr>
              </a:p>
            </p:txBody>
          </p:sp>
          <p:sp>
            <p:nvSpPr>
              <p:cNvPr id="14" name="Rounded Rectangle 13"/>
              <p:cNvSpPr/>
              <p:nvPr/>
            </p:nvSpPr>
            <p:spPr bwMode="auto">
              <a:xfrm>
                <a:off x="1744663" y="3127375"/>
                <a:ext cx="1035050" cy="763588"/>
              </a:xfrm>
              <a:prstGeom prst="roundRect">
                <a:avLst>
                  <a:gd name="adj" fmla="val 3534"/>
                </a:avLst>
              </a:prstGeom>
              <a:solidFill>
                <a:srgbClr val="0000FF">
                  <a:alpha val="70000"/>
                </a:srgbClr>
              </a:solidFill>
              <a:ln w="22225" cap="flat" cmpd="sng" algn="ctr">
                <a:noFill/>
                <a:prstDash val="solid"/>
                <a:round/>
                <a:headEnd type="none" w="med" len="med"/>
                <a:tailEnd type="none" w="med" len="med"/>
              </a:ln>
              <a:effectLst/>
            </p:spPr>
            <p:txBody>
              <a:bodyPr lIns="36000" tIns="36000" rIns="36000" bIns="36000" anchor="ctr"/>
              <a:lstStyle/>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Ongoing </a:t>
                </a:r>
                <a:r>
                  <a:rPr lang="en-US" sz="1000" b="1" dirty="0" smtClean="0">
                    <a:solidFill>
                      <a:srgbClr val="FFFFFF"/>
                    </a:solidFill>
                    <a:ea typeface="ＭＳ Ｐゴシック" pitchFamily="-104" charset="-128"/>
                    <a:cs typeface="ＭＳ Ｐゴシック" pitchFamily="-104" charset="-128"/>
                  </a:rPr>
                  <a:t>improvement </a:t>
                </a:r>
                <a:endParaRPr lang="en-US" sz="1000" b="1" dirty="0">
                  <a:solidFill>
                    <a:srgbClr val="FFFFFF"/>
                  </a:solidFill>
                  <a:ea typeface="ＭＳ Ｐゴシック" pitchFamily="-104" charset="-128"/>
                  <a:cs typeface="ＭＳ Ｐゴシック" pitchFamily="-104" charset="-128"/>
                </a:endParaRPr>
              </a:p>
              <a:p>
                <a:pPr algn="ctr" eaLnBrk="0" fontAlgn="base" hangingPunct="0">
                  <a:spcBef>
                    <a:spcPct val="0"/>
                  </a:spcBef>
                  <a:spcAft>
                    <a:spcPct val="0"/>
                  </a:spcAft>
                  <a:buClr>
                    <a:srgbClr val="FF9900"/>
                  </a:buClr>
                  <a:buSzPct val="110000"/>
                  <a:defRPr/>
                </a:pPr>
                <a:r>
                  <a:rPr lang="en-US" sz="1000" b="1" dirty="0">
                    <a:solidFill>
                      <a:srgbClr val="FFFFFF"/>
                    </a:solidFill>
                    <a:ea typeface="ＭＳ Ｐゴシック" pitchFamily="-104" charset="-128"/>
                    <a:cs typeface="ＭＳ Ｐゴシック" pitchFamily="-104" charset="-128"/>
                  </a:rPr>
                  <a:t>&amp; </a:t>
                </a:r>
                <a:r>
                  <a:rPr lang="en-US" sz="1000" b="1" dirty="0" smtClean="0">
                    <a:solidFill>
                      <a:srgbClr val="FFFFFF"/>
                    </a:solidFill>
                    <a:ea typeface="ＭＳ Ｐゴシック" pitchFamily="-104" charset="-128"/>
                    <a:cs typeface="ＭＳ Ｐゴシック" pitchFamily="-104" charset="-128"/>
                  </a:rPr>
                  <a:t>innovation</a:t>
                </a:r>
                <a:endParaRPr lang="en-US" sz="1000" b="1" dirty="0">
                  <a:solidFill>
                    <a:srgbClr val="FFFFFF"/>
                  </a:solidFill>
                  <a:ea typeface="ＭＳ Ｐゴシック" pitchFamily="-104" charset="-128"/>
                  <a:cs typeface="ＭＳ Ｐゴシック" pitchFamily="-104" charset="-128"/>
                </a:endParaRPr>
              </a:p>
            </p:txBody>
          </p:sp>
        </p:grpSp>
        <p:sp>
          <p:nvSpPr>
            <p:cNvPr id="15" name="TextBox 17"/>
            <p:cNvSpPr txBox="1">
              <a:spLocks noChangeArrowheads="1"/>
            </p:cNvSpPr>
            <p:nvPr/>
          </p:nvSpPr>
          <p:spPr bwMode="auto">
            <a:xfrm>
              <a:off x="4823571" y="989386"/>
              <a:ext cx="325922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1100" b="1" dirty="0" smtClean="0">
                  <a:solidFill>
                    <a:srgbClr val="909039"/>
                  </a:solidFill>
                </a:rPr>
                <a:t>Capabilities </a:t>
              </a:r>
              <a:r>
                <a:rPr lang="en-US" sz="1100" b="1" dirty="0">
                  <a:solidFill>
                    <a:srgbClr val="909039"/>
                  </a:solidFill>
                </a:rPr>
                <a:t>– “HOW” leaders do what they do</a:t>
              </a:r>
            </a:p>
          </p:txBody>
        </p:sp>
        <p:grpSp>
          <p:nvGrpSpPr>
            <p:cNvPr id="16" name="Group 41"/>
            <p:cNvGrpSpPr>
              <a:grpSpLocks/>
            </p:cNvGrpSpPr>
            <p:nvPr/>
          </p:nvGrpSpPr>
          <p:grpSpPr bwMode="auto">
            <a:xfrm>
              <a:off x="3933825" y="1366796"/>
              <a:ext cx="5175250" cy="417513"/>
              <a:chOff x="2790825" y="1882775"/>
              <a:chExt cx="5175250" cy="417513"/>
            </a:xfrm>
          </p:grpSpPr>
          <p:sp>
            <p:nvSpPr>
              <p:cNvPr id="17" name="Rounded Rectangle 18"/>
              <p:cNvSpPr>
                <a:spLocks noChangeArrowheads="1"/>
              </p:cNvSpPr>
              <p:nvPr/>
            </p:nvSpPr>
            <p:spPr bwMode="auto">
              <a:xfrm>
                <a:off x="2790825" y="1882775"/>
                <a:ext cx="1260475"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Growing</a:t>
                </a:r>
              </a:p>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o</a:t>
                </a:r>
                <a:r>
                  <a:rPr lang="en-US" sz="1000" b="1" dirty="0" smtClean="0">
                    <a:solidFill>
                      <a:srgbClr val="FFFFFF"/>
                    </a:solidFill>
                    <a:ea typeface="ＭＳ Ｐゴシック" charset="0"/>
                  </a:rPr>
                  <a:t>neself</a:t>
                </a:r>
                <a:endParaRPr lang="en-US" sz="1000" b="1" dirty="0">
                  <a:solidFill>
                    <a:srgbClr val="FFFFFF"/>
                  </a:solidFill>
                  <a:ea typeface="ＭＳ Ｐゴシック" charset="0"/>
                </a:endParaRPr>
              </a:p>
            </p:txBody>
          </p:sp>
          <p:sp>
            <p:nvSpPr>
              <p:cNvPr id="18" name="Rounded Rectangle 19"/>
              <p:cNvSpPr>
                <a:spLocks noChangeArrowheads="1"/>
              </p:cNvSpPr>
              <p:nvPr/>
            </p:nvSpPr>
            <p:spPr bwMode="auto">
              <a:xfrm>
                <a:off x="6705600" y="1882775"/>
                <a:ext cx="1260475"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Focusing on </a:t>
                </a:r>
                <a:r>
                  <a:rPr lang="en-US" sz="1000" b="1" dirty="0" smtClean="0">
                    <a:solidFill>
                      <a:srgbClr val="FFFFFF"/>
                    </a:solidFill>
                    <a:ea typeface="ＭＳ Ｐゴシック" charset="0"/>
                  </a:rPr>
                  <a:t>outcomes</a:t>
                </a:r>
                <a:endParaRPr lang="en-US" sz="1000" b="1" dirty="0">
                  <a:solidFill>
                    <a:srgbClr val="FFFFFF"/>
                  </a:solidFill>
                  <a:ea typeface="ＭＳ Ｐゴシック" charset="0"/>
                </a:endParaRPr>
              </a:p>
            </p:txBody>
          </p:sp>
          <p:sp>
            <p:nvSpPr>
              <p:cNvPr id="19" name="Rounded Rectangle 20"/>
              <p:cNvSpPr>
                <a:spLocks noChangeArrowheads="1"/>
              </p:cNvSpPr>
              <p:nvPr/>
            </p:nvSpPr>
            <p:spPr bwMode="auto">
              <a:xfrm>
                <a:off x="5405438" y="1882775"/>
                <a:ext cx="1258887"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Leading the </a:t>
                </a:r>
                <a:r>
                  <a:rPr lang="en-US" sz="1000" b="1" dirty="0" smtClean="0">
                    <a:solidFill>
                      <a:srgbClr val="FFFFFF"/>
                    </a:solidFill>
                    <a:ea typeface="ＭＳ Ｐゴシック" charset="0"/>
                  </a:rPr>
                  <a:t>team</a:t>
                </a:r>
                <a:endParaRPr lang="en-US" sz="1000" b="1" dirty="0">
                  <a:solidFill>
                    <a:srgbClr val="FFFFFF"/>
                  </a:solidFill>
                  <a:ea typeface="ＭＳ Ｐゴシック" charset="0"/>
                </a:endParaRPr>
              </a:p>
            </p:txBody>
          </p:sp>
          <p:sp>
            <p:nvSpPr>
              <p:cNvPr id="20" name="Rounded Rectangle 21"/>
              <p:cNvSpPr>
                <a:spLocks noChangeArrowheads="1"/>
              </p:cNvSpPr>
              <p:nvPr/>
            </p:nvSpPr>
            <p:spPr bwMode="auto">
              <a:xfrm>
                <a:off x="4105275" y="1882775"/>
                <a:ext cx="1258888" cy="417513"/>
              </a:xfrm>
              <a:prstGeom prst="roundRect">
                <a:avLst>
                  <a:gd name="adj" fmla="val 3532"/>
                </a:avLst>
              </a:prstGeom>
              <a:solidFill>
                <a:srgbClr val="0000FF">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36000" tIns="36000" rIns="36000" bIns="36000" anchor="ctr"/>
              <a:lstStyle/>
              <a:p>
                <a:pPr algn="ctr" eaLnBrk="0" fontAlgn="base" hangingPunct="0">
                  <a:spcBef>
                    <a:spcPct val="0"/>
                  </a:spcBef>
                  <a:spcAft>
                    <a:spcPct val="0"/>
                  </a:spcAft>
                  <a:buClr>
                    <a:srgbClr val="FF9900"/>
                  </a:buClr>
                  <a:buSzPct val="110000"/>
                </a:pPr>
                <a:r>
                  <a:rPr lang="en-US" sz="1000" b="1" dirty="0">
                    <a:solidFill>
                      <a:srgbClr val="FFFFFF"/>
                    </a:solidFill>
                    <a:ea typeface="ＭＳ Ｐゴシック" charset="0"/>
                  </a:rPr>
                  <a:t>Engaging the </a:t>
                </a:r>
                <a:r>
                  <a:rPr lang="en-US" sz="1000" b="1" dirty="0" smtClean="0">
                    <a:solidFill>
                      <a:srgbClr val="FFFFFF"/>
                    </a:solidFill>
                    <a:ea typeface="ＭＳ Ｐゴシック" charset="0"/>
                  </a:rPr>
                  <a:t>community</a:t>
                </a:r>
                <a:endParaRPr lang="en-US" sz="1000" b="1" dirty="0">
                  <a:solidFill>
                    <a:srgbClr val="FFFFFF"/>
                  </a:solidFill>
                  <a:ea typeface="ＭＳ Ｐゴシック" charset="0"/>
                </a:endParaRPr>
              </a:p>
            </p:txBody>
          </p:sp>
        </p:grpSp>
        <p:grpSp>
          <p:nvGrpSpPr>
            <p:cNvPr id="21" name="Group 33"/>
            <p:cNvGrpSpPr>
              <a:grpSpLocks/>
            </p:cNvGrpSpPr>
            <p:nvPr/>
          </p:nvGrpSpPr>
          <p:grpSpPr bwMode="auto">
            <a:xfrm>
              <a:off x="3946526" y="1838283"/>
              <a:ext cx="1260475" cy="3948112"/>
              <a:chOff x="2803525" y="2354263"/>
              <a:chExt cx="1260475" cy="3948112"/>
            </a:xfrm>
          </p:grpSpPr>
          <p:sp>
            <p:nvSpPr>
              <p:cNvPr id="22" name="Rounded Rectangle 21"/>
              <p:cNvSpPr/>
              <p:nvPr/>
            </p:nvSpPr>
            <p:spPr bwMode="auto">
              <a:xfrm>
                <a:off x="2803525" y="2354263"/>
                <a:ext cx="1260475" cy="3948112"/>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Building self </a:t>
                </a:r>
                <a:r>
                  <a:rPr lang="en-US" sz="1000" b="1" dirty="0">
                    <a:solidFill>
                      <a:srgbClr val="FFFFFF"/>
                    </a:solidFill>
                    <a:ea typeface="ＭＳ Ｐゴシック" pitchFamily="-104" charset="-128"/>
                    <a:cs typeface="Calibri"/>
                  </a:rPr>
                  <a:t>a</a:t>
                </a:r>
                <a:r>
                  <a:rPr lang="en-US" sz="1000" b="1" dirty="0" smtClean="0">
                    <a:solidFill>
                      <a:srgbClr val="FFFFFF"/>
                    </a:solidFill>
                    <a:ea typeface="ＭＳ Ｐゴシック" pitchFamily="-104" charset="-128"/>
                    <a:cs typeface="Calibri"/>
                  </a:rPr>
                  <a:t>wareness</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Deepening faith</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Learning and adapting</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Living </a:t>
                </a:r>
                <a:r>
                  <a:rPr lang="en-US" sz="1000" b="1" dirty="0" smtClean="0">
                    <a:solidFill>
                      <a:srgbClr val="FFFFFF"/>
                    </a:solidFill>
                    <a:ea typeface="ＭＳ Ｐゴシック" pitchFamily="-104" charset="-128"/>
                    <a:cs typeface="Calibri"/>
                  </a:rPr>
                  <a:t>positively</a:t>
                </a:r>
                <a:endParaRPr lang="en-US" sz="1000" b="1" dirty="0">
                  <a:solidFill>
                    <a:srgbClr val="FFFFFF"/>
                  </a:solidFill>
                  <a:ea typeface="ＭＳ Ｐゴシック" pitchFamily="-104" charset="-128"/>
                  <a:cs typeface="Calibri"/>
                </a:endParaRPr>
              </a:p>
            </p:txBody>
          </p:sp>
          <p:cxnSp>
            <p:nvCxnSpPr>
              <p:cNvPr id="23" name="Straight Arrow Connector 24"/>
              <p:cNvCxnSpPr>
                <a:cxnSpLocks noChangeShapeType="1"/>
              </p:cNvCxnSpPr>
              <p:nvPr/>
            </p:nvCxnSpPr>
            <p:spPr bwMode="auto">
              <a:xfrm rot="5400000" flipH="1" flipV="1">
                <a:off x="2797969" y="3175159"/>
                <a:ext cx="1250950"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4" name="Straight Arrow Connector 25"/>
              <p:cNvCxnSpPr>
                <a:cxnSpLocks noChangeShapeType="1"/>
              </p:cNvCxnSpPr>
              <p:nvPr/>
            </p:nvCxnSpPr>
            <p:spPr bwMode="auto">
              <a:xfrm rot="16200000" flipH="1">
                <a:off x="2778920" y="5514181"/>
                <a:ext cx="1249362" cy="3175"/>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25" name="Group 34"/>
            <p:cNvGrpSpPr>
              <a:grpSpLocks/>
            </p:cNvGrpSpPr>
            <p:nvPr/>
          </p:nvGrpSpPr>
          <p:grpSpPr bwMode="auto">
            <a:xfrm>
              <a:off x="5257801" y="1838283"/>
              <a:ext cx="1260475" cy="3948112"/>
              <a:chOff x="4114800" y="2354263"/>
              <a:chExt cx="1260475" cy="3948112"/>
            </a:xfrm>
          </p:grpSpPr>
          <p:sp>
            <p:nvSpPr>
              <p:cNvPr id="26" name="Rounded Rectangle 25"/>
              <p:cNvSpPr/>
              <p:nvPr/>
            </p:nvSpPr>
            <p:spPr bwMode="auto">
              <a:xfrm>
                <a:off x="4114800" y="2354263"/>
                <a:ext cx="1260475" cy="3948112"/>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Modeling integrity</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Listening &amp; </a:t>
                </a:r>
                <a:r>
                  <a:rPr lang="en-US" sz="1000" b="1" dirty="0" smtClean="0">
                    <a:solidFill>
                      <a:srgbClr val="FFFFFF"/>
                    </a:solidFill>
                    <a:ea typeface="ＭＳ Ｐゴシック" pitchFamily="-104" charset="-128"/>
                    <a:cs typeface="Calibri"/>
                  </a:rPr>
                  <a:t>understanding</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Building </a:t>
                </a:r>
                <a:r>
                  <a:rPr lang="en-US" sz="1000" b="1" dirty="0" smtClean="0">
                    <a:solidFill>
                      <a:srgbClr val="FFFFFF"/>
                    </a:solidFill>
                    <a:ea typeface="ＭＳ Ｐゴシック" pitchFamily="-104" charset="-128"/>
                    <a:cs typeface="Calibri"/>
                  </a:rPr>
                  <a:t>support</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Networking &amp; </a:t>
                </a:r>
                <a:r>
                  <a:rPr lang="en-US" sz="1000" b="1" dirty="0" smtClean="0">
                    <a:solidFill>
                      <a:srgbClr val="FFFFFF"/>
                    </a:solidFill>
                    <a:ea typeface="ＭＳ Ｐゴシック" pitchFamily="-104" charset="-128"/>
                    <a:cs typeface="Calibri"/>
                  </a:rPr>
                  <a:t>strategic </a:t>
                </a:r>
                <a:r>
                  <a:rPr lang="en-US" sz="1000" b="1" dirty="0">
                    <a:solidFill>
                      <a:srgbClr val="FFFFFF"/>
                    </a:solidFill>
                    <a:ea typeface="ＭＳ Ｐゴシック" pitchFamily="-104" charset="-128"/>
                    <a:cs typeface="Calibri"/>
                  </a:rPr>
                  <a:t>r</a:t>
                </a:r>
                <a:r>
                  <a:rPr lang="en-US" sz="1000" b="1" dirty="0" smtClean="0">
                    <a:solidFill>
                      <a:srgbClr val="FFFFFF"/>
                    </a:solidFill>
                    <a:ea typeface="ＭＳ Ｐゴシック" pitchFamily="-104" charset="-128"/>
                    <a:cs typeface="Calibri"/>
                  </a:rPr>
                  <a:t>elationships</a:t>
                </a:r>
                <a:endParaRPr lang="en-US" sz="1000" b="1" dirty="0">
                  <a:solidFill>
                    <a:srgbClr val="FFFFFF"/>
                  </a:solidFill>
                  <a:ea typeface="ＭＳ Ｐゴシック" pitchFamily="-104" charset="-128"/>
                  <a:cs typeface="Calibri"/>
                </a:endParaRPr>
              </a:p>
            </p:txBody>
          </p:sp>
          <p:cxnSp>
            <p:nvCxnSpPr>
              <p:cNvPr id="27" name="Straight Arrow Connector 27"/>
              <p:cNvCxnSpPr>
                <a:cxnSpLocks noChangeShapeType="1"/>
              </p:cNvCxnSpPr>
              <p:nvPr/>
            </p:nvCxnSpPr>
            <p:spPr bwMode="auto">
              <a:xfrm rot="5400000" flipH="1" flipV="1">
                <a:off x="4109244" y="3175159"/>
                <a:ext cx="1250950"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8" name="Straight Arrow Connector 28"/>
              <p:cNvCxnSpPr>
                <a:cxnSpLocks noChangeShapeType="1"/>
              </p:cNvCxnSpPr>
              <p:nvPr/>
            </p:nvCxnSpPr>
            <p:spPr bwMode="auto">
              <a:xfrm rot="16200000" flipH="1">
                <a:off x="4089401" y="5514975"/>
                <a:ext cx="1249362" cy="1587"/>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29" name="Group 35"/>
            <p:cNvGrpSpPr>
              <a:grpSpLocks/>
            </p:cNvGrpSpPr>
            <p:nvPr/>
          </p:nvGrpSpPr>
          <p:grpSpPr bwMode="auto">
            <a:xfrm>
              <a:off x="6557964" y="1828759"/>
              <a:ext cx="1260475" cy="3946525"/>
              <a:chOff x="5414963" y="2344738"/>
              <a:chExt cx="1260475" cy="3946525"/>
            </a:xfrm>
          </p:grpSpPr>
          <p:sp>
            <p:nvSpPr>
              <p:cNvPr id="30" name="Rounded Rectangle 29"/>
              <p:cNvSpPr/>
              <p:nvPr/>
            </p:nvSpPr>
            <p:spPr bwMode="auto">
              <a:xfrm>
                <a:off x="5414963" y="2344738"/>
                <a:ext cx="1260475" cy="3946525"/>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Creating p</a:t>
                </a:r>
                <a:r>
                  <a:rPr lang="en-US" sz="1000" b="1" dirty="0" smtClean="0">
                    <a:solidFill>
                      <a:srgbClr val="FFFFFF"/>
                    </a:solidFill>
                    <a:ea typeface="ＭＳ Ｐゴシック" pitchFamily="-104" charset="-128"/>
                    <a:cs typeface="Calibri"/>
                  </a:rPr>
                  <a:t>urpose </a:t>
                </a:r>
                <a:r>
                  <a:rPr lang="en-US" sz="1000" b="1" dirty="0">
                    <a:solidFill>
                      <a:srgbClr val="FFFFFF"/>
                    </a:solidFill>
                    <a:ea typeface="ＭＳ Ｐゴシック" pitchFamily="-104" charset="-128"/>
                    <a:cs typeface="Calibri"/>
                  </a:rPr>
                  <a:t>&amp; c</a:t>
                </a:r>
                <a:r>
                  <a:rPr lang="en-US" sz="1000" b="1" dirty="0" smtClean="0">
                    <a:solidFill>
                      <a:srgbClr val="FFFFFF"/>
                    </a:solidFill>
                    <a:ea typeface="ＭＳ Ｐゴシック" pitchFamily="-104" charset="-128"/>
                    <a:cs typeface="Calibri"/>
                  </a:rPr>
                  <a:t>larity</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Nurturing faith</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Growing </a:t>
                </a:r>
                <a:r>
                  <a:rPr lang="en-US" sz="1000" b="1" dirty="0" smtClean="0">
                    <a:solidFill>
                      <a:srgbClr val="FFFFFF"/>
                    </a:solidFill>
                    <a:ea typeface="ＭＳ Ｐゴシック" pitchFamily="-104" charset="-128"/>
                    <a:cs typeface="Calibri"/>
                  </a:rPr>
                  <a:t>capacity </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Inspiring </a:t>
                </a:r>
                <a:r>
                  <a:rPr lang="en-US" sz="1000" b="1" dirty="0" smtClean="0">
                    <a:solidFill>
                      <a:srgbClr val="FFFFFF"/>
                    </a:solidFill>
                    <a:ea typeface="ＭＳ Ｐゴシック" pitchFamily="-104" charset="-128"/>
                    <a:cs typeface="Calibri"/>
                  </a:rPr>
                  <a:t>excellence</a:t>
                </a:r>
                <a:endParaRPr lang="en-US" sz="1000" b="1" dirty="0">
                  <a:solidFill>
                    <a:srgbClr val="FFFFFF"/>
                  </a:solidFill>
                  <a:ea typeface="ＭＳ Ｐゴシック" pitchFamily="-104" charset="-128"/>
                  <a:cs typeface="Calibri"/>
                </a:endParaRPr>
              </a:p>
            </p:txBody>
          </p:sp>
          <p:cxnSp>
            <p:nvCxnSpPr>
              <p:cNvPr id="31" name="Straight Arrow Connector 30"/>
              <p:cNvCxnSpPr>
                <a:cxnSpLocks noChangeShapeType="1"/>
              </p:cNvCxnSpPr>
              <p:nvPr/>
            </p:nvCxnSpPr>
            <p:spPr bwMode="auto">
              <a:xfrm rot="5400000" flipH="1" flipV="1">
                <a:off x="5410201" y="3175000"/>
                <a:ext cx="1249362" cy="1587"/>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31"/>
              <p:cNvCxnSpPr>
                <a:cxnSpLocks noChangeShapeType="1"/>
              </p:cNvCxnSpPr>
              <p:nvPr/>
            </p:nvCxnSpPr>
            <p:spPr bwMode="auto">
              <a:xfrm rot="16200000" flipH="1">
                <a:off x="5389562" y="5503863"/>
                <a:ext cx="1249363"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grpSp>
          <p:nvGrpSpPr>
            <p:cNvPr id="33" name="Group 38"/>
            <p:cNvGrpSpPr>
              <a:grpSpLocks/>
            </p:cNvGrpSpPr>
            <p:nvPr/>
          </p:nvGrpSpPr>
          <p:grpSpPr bwMode="auto">
            <a:xfrm>
              <a:off x="7858126" y="1828759"/>
              <a:ext cx="1260475" cy="3946525"/>
              <a:chOff x="6715125" y="2344738"/>
              <a:chExt cx="1260475" cy="3946525"/>
            </a:xfrm>
          </p:grpSpPr>
          <p:sp>
            <p:nvSpPr>
              <p:cNvPr id="34" name="Rounded Rectangle 33"/>
              <p:cNvSpPr/>
              <p:nvPr/>
            </p:nvSpPr>
            <p:spPr bwMode="auto">
              <a:xfrm>
                <a:off x="6715125" y="2344738"/>
                <a:ext cx="1260475" cy="3946525"/>
              </a:xfrm>
              <a:prstGeom prst="roundRect">
                <a:avLst>
                  <a:gd name="adj" fmla="val 3534"/>
                </a:avLst>
              </a:prstGeom>
              <a:solidFill>
                <a:srgbClr val="0783D7">
                  <a:alpha val="70000"/>
                </a:srgbClr>
              </a:solidFill>
              <a:ln w="22225" cap="flat" cmpd="sng" algn="ctr">
                <a:noFill/>
                <a:prstDash val="solid"/>
                <a:round/>
                <a:headEnd type="none" w="med" len="med"/>
                <a:tailEnd type="none" w="med" len="med"/>
              </a:ln>
              <a:effectLst/>
            </p:spPr>
            <p:txBody>
              <a:bodyPr lIns="36000" tIns="36000" rIns="36000" bIns="36000" anchor="ctr"/>
              <a:lstStyle/>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Searching for </a:t>
                </a:r>
                <a:r>
                  <a:rPr lang="en-US" sz="1000" b="1" dirty="0" smtClean="0">
                    <a:solidFill>
                      <a:srgbClr val="FFFFFF"/>
                    </a:solidFill>
                    <a:ea typeface="ＭＳ Ｐゴシック" pitchFamily="-104" charset="-128"/>
                    <a:cs typeface="Calibri"/>
                  </a:rPr>
                  <a:t>knowledge</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a:solidFill>
                      <a:srgbClr val="FFFFFF"/>
                    </a:solidFill>
                    <a:ea typeface="ＭＳ Ｐゴシック" pitchFamily="-104" charset="-128"/>
                    <a:cs typeface="Calibri"/>
                  </a:rPr>
                  <a:t>Sharing for </a:t>
                </a:r>
                <a:r>
                  <a:rPr lang="en-US" sz="1000" b="1" dirty="0" smtClean="0">
                    <a:solidFill>
                      <a:srgbClr val="FFFFFF"/>
                    </a:solidFill>
                    <a:ea typeface="ＭＳ Ｐゴシック" pitchFamily="-104" charset="-128"/>
                    <a:cs typeface="Calibri"/>
                  </a:rPr>
                  <a:t>improvement </a:t>
                </a:r>
                <a:endParaRPr lang="en-US" sz="1000" b="1" dirty="0">
                  <a:solidFill>
                    <a:srgbClr val="FFFFFF"/>
                  </a:solidFill>
                  <a:ea typeface="ＭＳ Ｐゴシック" pitchFamily="-104" charset="-128"/>
                  <a:cs typeface="Calibri"/>
                </a:endParaRP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Thinking strategically</a:t>
                </a:r>
              </a:p>
              <a:p>
                <a:pPr marL="92075" indent="-92075" eaLnBrk="0" fontAlgn="base" hangingPunct="0">
                  <a:spcBef>
                    <a:spcPct val="0"/>
                  </a:spcBef>
                  <a:spcAft>
                    <a:spcPct val="0"/>
                  </a:spcAft>
                  <a:buClr>
                    <a:srgbClr val="FF9900"/>
                  </a:buClr>
                  <a:buSzPct val="110000"/>
                  <a:buFontTx/>
                  <a:buChar char="•"/>
                  <a:defRPr/>
                </a:pPr>
                <a:r>
                  <a:rPr lang="en-US" sz="1000" b="1" dirty="0" smtClean="0">
                    <a:solidFill>
                      <a:srgbClr val="FFFFFF"/>
                    </a:solidFill>
                    <a:ea typeface="ＭＳ Ｐゴシック" pitchFamily="-104" charset="-128"/>
                    <a:cs typeface="Calibri"/>
                  </a:rPr>
                  <a:t>Making </a:t>
                </a:r>
                <a:r>
                  <a:rPr lang="en-US" sz="1000" b="1" dirty="0">
                    <a:solidFill>
                      <a:srgbClr val="FFFFFF"/>
                    </a:solidFill>
                    <a:ea typeface="ＭＳ Ｐゴシック" pitchFamily="-104" charset="-128"/>
                    <a:cs typeface="Calibri"/>
                  </a:rPr>
                  <a:t>it </a:t>
                </a:r>
                <a:r>
                  <a:rPr lang="en-US" sz="1000" b="1" dirty="0" smtClean="0">
                    <a:solidFill>
                      <a:srgbClr val="FFFFFF"/>
                    </a:solidFill>
                    <a:ea typeface="ＭＳ Ｐゴシック" pitchFamily="-104" charset="-128"/>
                    <a:cs typeface="Calibri"/>
                  </a:rPr>
                  <a:t>happen</a:t>
                </a:r>
                <a:endParaRPr lang="en-US" sz="1000" b="1" dirty="0">
                  <a:solidFill>
                    <a:srgbClr val="FFFFFF"/>
                  </a:solidFill>
                  <a:ea typeface="ＭＳ Ｐゴシック" pitchFamily="-104" charset="-128"/>
                  <a:cs typeface="Calibri"/>
                </a:endParaRPr>
              </a:p>
            </p:txBody>
          </p:sp>
          <p:cxnSp>
            <p:nvCxnSpPr>
              <p:cNvPr id="35" name="Straight Arrow Connector 33"/>
              <p:cNvCxnSpPr>
                <a:cxnSpLocks noChangeShapeType="1"/>
              </p:cNvCxnSpPr>
              <p:nvPr/>
            </p:nvCxnSpPr>
            <p:spPr bwMode="auto">
              <a:xfrm rot="5400000" flipH="1" flipV="1">
                <a:off x="6710363" y="3175000"/>
                <a:ext cx="1249362" cy="1588"/>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36" name="Straight Arrow Connector 34"/>
              <p:cNvCxnSpPr>
                <a:cxnSpLocks noChangeShapeType="1"/>
              </p:cNvCxnSpPr>
              <p:nvPr/>
            </p:nvCxnSpPr>
            <p:spPr bwMode="auto">
              <a:xfrm rot="16200000" flipH="1">
                <a:off x="6690519" y="5503069"/>
                <a:ext cx="1249363" cy="3175"/>
              </a:xfrm>
              <a:prstGeom prst="straightConnector1">
                <a:avLst/>
              </a:prstGeom>
              <a:noFill/>
              <a:ln w="22225">
                <a:solidFill>
                  <a:schemeClr val="bg1"/>
                </a:solidFill>
                <a:round/>
                <a:headEnd/>
                <a:tailEnd type="arrow" w="med" len="med"/>
              </a:ln>
              <a:extLst>
                <a:ext uri="{909E8E84-426E-40dd-AFC4-6F175D3DCCD1}">
                  <a14:hiddenFill xmlns:a14="http://schemas.microsoft.com/office/drawing/2010/main" xmlns="">
                    <a:noFill/>
                  </a14:hiddenFill>
                </a:ext>
              </a:extLst>
            </p:spPr>
          </p:cxnSp>
        </p:grpSp>
        <p:sp>
          <p:nvSpPr>
            <p:cNvPr id="37" name="Rounded Rectangle 36"/>
            <p:cNvSpPr>
              <a:spLocks noChangeArrowheads="1"/>
            </p:cNvSpPr>
            <p:nvPr/>
          </p:nvSpPr>
          <p:spPr bwMode="auto">
            <a:xfrm>
              <a:off x="10045700" y="1320758"/>
              <a:ext cx="749300" cy="4614862"/>
            </a:xfrm>
            <a:prstGeom prst="roundRect">
              <a:avLst>
                <a:gd name="adj" fmla="val 13009"/>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tIns="18000" rIns="0" bIns="36000" anchor="ctr"/>
            <a:lstStyle/>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Excellence in o</a:t>
              </a:r>
              <a:r>
                <a:rPr lang="en-US" sz="1000" b="1" dirty="0" smtClean="0">
                  <a:solidFill>
                    <a:srgbClr val="191966"/>
                  </a:solidFill>
                  <a:ea typeface="ＭＳ Ｐゴシック" charset="0"/>
                </a:rPr>
                <a:t>utcomes</a:t>
              </a:r>
              <a:endParaRPr lang="en-US" sz="1000" dirty="0">
                <a:solidFill>
                  <a:srgbClr val="191966"/>
                </a:solidFill>
                <a:ea typeface="ＭＳ Ｐゴシック" charset="0"/>
              </a:endParaRPr>
            </a:p>
          </p:txBody>
        </p:sp>
        <p:sp>
          <p:nvSpPr>
            <p:cNvPr id="38" name="Pentagon 37"/>
            <p:cNvSpPr>
              <a:spLocks noChangeArrowheads="1"/>
            </p:cNvSpPr>
            <p:nvPr/>
          </p:nvSpPr>
          <p:spPr bwMode="auto">
            <a:xfrm>
              <a:off x="1772920" y="1295358"/>
              <a:ext cx="881381" cy="4627562"/>
            </a:xfrm>
            <a:prstGeom prst="homePlate">
              <a:avLst>
                <a:gd name="adj" fmla="val 17472"/>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rIns="0" anchor="ctr"/>
            <a:lstStyle/>
            <a:p>
              <a:pPr marL="92075"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Our Foundation</a:t>
              </a:r>
              <a:endParaRPr lang="en-US" sz="1000" dirty="0">
                <a:solidFill>
                  <a:srgbClr val="191966"/>
                </a:solidFill>
                <a:ea typeface="ＭＳ Ｐゴシック" charset="0"/>
              </a:endParaRPr>
            </a:p>
          </p:txBody>
        </p:sp>
        <p:sp>
          <p:nvSpPr>
            <p:cNvPr id="39" name="Pentagon 38"/>
            <p:cNvSpPr>
              <a:spLocks noChangeArrowheads="1"/>
            </p:cNvSpPr>
            <p:nvPr/>
          </p:nvSpPr>
          <p:spPr bwMode="auto">
            <a:xfrm>
              <a:off x="9169401" y="1333458"/>
              <a:ext cx="815975" cy="4602162"/>
            </a:xfrm>
            <a:prstGeom prst="homePlate">
              <a:avLst>
                <a:gd name="adj" fmla="val 17472"/>
              </a:avLst>
            </a:prstGeom>
            <a:solidFill>
              <a:srgbClr val="FFC309">
                <a:alpha val="70195"/>
              </a:srgbClr>
            </a:solidFill>
            <a:ln>
              <a:noFill/>
            </a:ln>
            <a:extLst>
              <a:ext uri="{91240B29-F687-4f45-9708-019B960494DF}">
                <a14:hiddenLine xmlns:a14="http://schemas.microsoft.com/office/drawing/2010/main" xmlns="" w="22225">
                  <a:solidFill>
                    <a:srgbClr val="000000"/>
                  </a:solidFill>
                  <a:round/>
                  <a:headEnd/>
                  <a:tailEnd/>
                </a14:hiddenLine>
              </a:ext>
            </a:extLst>
          </p:spPr>
          <p:txBody>
            <a:bodyPr lIns="0" rIns="0" anchor="ctr"/>
            <a:lstStyle/>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Our </a:t>
              </a:r>
              <a:r>
                <a:rPr lang="en-US" sz="1000" b="1" dirty="0" smtClean="0">
                  <a:solidFill>
                    <a:srgbClr val="191966"/>
                  </a:solidFill>
                  <a:ea typeface="ＭＳ Ｐゴシック" charset="0"/>
                </a:rPr>
                <a:t> workplace</a:t>
              </a:r>
              <a:endParaRPr lang="en-US" sz="1000" b="1" dirty="0">
                <a:solidFill>
                  <a:srgbClr val="191966"/>
                </a:solidFill>
                <a:ea typeface="ＭＳ Ｐゴシック" charset="0"/>
              </a:endParaRPr>
            </a:p>
            <a:p>
              <a:pPr algn="ctr" eaLnBrk="0" fontAlgn="base" hangingPunct="0">
                <a:spcBef>
                  <a:spcPct val="0"/>
                </a:spcBef>
                <a:spcAft>
                  <a:spcPct val="0"/>
                </a:spcAft>
                <a:buClr>
                  <a:srgbClr val="FF9900"/>
                </a:buClr>
                <a:buSzPct val="110000"/>
              </a:pPr>
              <a:r>
                <a:rPr lang="en-US" sz="1000" b="1" dirty="0">
                  <a:solidFill>
                    <a:srgbClr val="191966"/>
                  </a:solidFill>
                  <a:ea typeface="ＭＳ Ｐゴシック" charset="0"/>
                </a:rPr>
                <a:t>c</a:t>
              </a:r>
              <a:r>
                <a:rPr lang="en-US" sz="1000" b="1" dirty="0" smtClean="0">
                  <a:solidFill>
                    <a:srgbClr val="191966"/>
                  </a:solidFill>
                  <a:ea typeface="ＭＳ Ｐゴシック" charset="0"/>
                </a:rPr>
                <a:t>ulture</a:t>
              </a:r>
              <a:endParaRPr lang="en-US" sz="1000" dirty="0">
                <a:solidFill>
                  <a:srgbClr val="191966"/>
                </a:solidFill>
                <a:ea typeface="ＭＳ Ｐゴシック" charset="0"/>
              </a:endParaRPr>
            </a:p>
          </p:txBody>
        </p:sp>
        <p:grpSp>
          <p:nvGrpSpPr>
            <p:cNvPr id="40" name="Group 52"/>
            <p:cNvGrpSpPr>
              <a:grpSpLocks/>
            </p:cNvGrpSpPr>
            <p:nvPr/>
          </p:nvGrpSpPr>
          <p:grpSpPr bwMode="auto">
            <a:xfrm>
              <a:off x="1825626" y="1312820"/>
              <a:ext cx="8924925" cy="4618038"/>
              <a:chOff x="682625" y="1828800"/>
              <a:chExt cx="8924925" cy="4618038"/>
            </a:xfrm>
          </p:grpSpPr>
          <p:cxnSp>
            <p:nvCxnSpPr>
              <p:cNvPr id="41" name="Straight Connector 43"/>
              <p:cNvCxnSpPr>
                <a:cxnSpLocks noChangeShapeType="1"/>
                <a:endCxn id="37" idx="0"/>
              </p:cNvCxnSpPr>
              <p:nvPr/>
            </p:nvCxnSpPr>
            <p:spPr bwMode="auto">
              <a:xfrm>
                <a:off x="682625" y="1828800"/>
                <a:ext cx="8594725" cy="7939"/>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cxnSp>
            <p:nvCxnSpPr>
              <p:cNvPr id="42" name="Straight Connector 50"/>
              <p:cNvCxnSpPr>
                <a:cxnSpLocks noChangeShapeType="1"/>
              </p:cNvCxnSpPr>
              <p:nvPr/>
            </p:nvCxnSpPr>
            <p:spPr bwMode="auto">
              <a:xfrm>
                <a:off x="1012825" y="6438900"/>
                <a:ext cx="8594725" cy="7938"/>
              </a:xfrm>
              <a:prstGeom prst="line">
                <a:avLst/>
              </a:prstGeom>
              <a:noFill/>
              <a:ln w="31750">
                <a:solidFill>
                  <a:srgbClr val="FFC309">
                    <a:alpha val="70195"/>
                  </a:srgbClr>
                </a:solidFill>
                <a:round/>
                <a:headEnd/>
                <a:tailEnd/>
              </a:ln>
              <a:extLst>
                <a:ext uri="{909E8E84-426E-40dd-AFC4-6F175D3DCCD1}">
                  <a14:hiddenFill xmlns:a14="http://schemas.microsoft.com/office/drawing/2010/main" xmlns="">
                    <a:noFill/>
                  </a14:hiddenFill>
                </a:ext>
              </a:extLst>
            </p:spPr>
          </p:cxnSp>
        </p:grpSp>
        <p:sp>
          <p:nvSpPr>
            <p:cNvPr id="3" name="TextBox 2"/>
            <p:cNvSpPr txBox="1"/>
            <p:nvPr/>
          </p:nvSpPr>
          <p:spPr>
            <a:xfrm>
              <a:off x="1621719" y="558005"/>
              <a:ext cx="9196252" cy="369332"/>
            </a:xfrm>
            <a:prstGeom prst="rect">
              <a:avLst/>
            </a:prstGeom>
            <a:noFill/>
          </p:spPr>
          <p:txBody>
            <a:bodyPr wrap="square" rtlCol="0">
              <a:spAutoFit/>
            </a:bodyPr>
            <a:lstStyle/>
            <a:p>
              <a:pPr algn="ctr" eaLnBrk="0" fontAlgn="base" hangingPunct="0">
                <a:spcBef>
                  <a:spcPct val="0"/>
                </a:spcBef>
                <a:spcAft>
                  <a:spcPct val="0"/>
                </a:spcAft>
                <a:buClr>
                  <a:srgbClr val="FF9900"/>
                </a:buClr>
                <a:buSzPct val="110000"/>
              </a:pPr>
              <a:r>
                <a:rPr lang="en-US" b="1" dirty="0">
                  <a:solidFill>
                    <a:srgbClr val="000000"/>
                  </a:solidFill>
                  <a:latin typeface="Calibri" charset="0"/>
                  <a:ea typeface="ＭＳ Ｐゴシック" charset="0"/>
                  <a:cs typeface="Calibri" charset="0"/>
                </a:rPr>
                <a:t>Leadership and formation framework for Lutheran education </a:t>
              </a:r>
            </a:p>
          </p:txBody>
        </p:sp>
        <p:sp>
          <p:nvSpPr>
            <p:cNvPr id="44" name="TextBox 16"/>
            <p:cNvSpPr txBox="1">
              <a:spLocks noChangeArrowheads="1"/>
            </p:cNvSpPr>
            <p:nvPr/>
          </p:nvSpPr>
          <p:spPr bwMode="auto">
            <a:xfrm rot="16200000">
              <a:off x="1253654" y="3654547"/>
              <a:ext cx="302037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1100" b="1" dirty="0" smtClean="0">
                  <a:solidFill>
                    <a:srgbClr val="909039"/>
                  </a:solidFill>
                </a:rPr>
                <a:t>Vocational practices – </a:t>
              </a:r>
              <a:r>
                <a:rPr lang="en-US" sz="1100" b="1" dirty="0">
                  <a:solidFill>
                    <a:srgbClr val="909039"/>
                  </a:solidFill>
                </a:rPr>
                <a:t>“WHAT” leaders do</a:t>
              </a:r>
            </a:p>
          </p:txBody>
        </p:sp>
      </p:grpSp>
      <p:sp>
        <p:nvSpPr>
          <p:cNvPr id="46" name="Text Box 3"/>
          <p:cNvSpPr txBox="1">
            <a:spLocks noChangeArrowheads="1"/>
          </p:cNvSpPr>
          <p:nvPr/>
        </p:nvSpPr>
        <p:spPr bwMode="auto">
          <a:xfrm>
            <a:off x="2243458" y="6162984"/>
            <a:ext cx="3134658" cy="364421"/>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AITSL</a:t>
            </a:r>
            <a:r>
              <a:rPr kumimoji="0" lang="en-AU" altLang="en-US" sz="1400" b="0" i="0" u="none" strike="noStrike" cap="none" normalizeH="0" dirty="0" smtClean="0">
                <a:ln>
                  <a:noFill/>
                </a:ln>
                <a:solidFill>
                  <a:srgbClr val="000000"/>
                </a:solidFill>
                <a:effectLst/>
                <a:latin typeface="Calibri" panose="020F0502020204030204" pitchFamily="34" charset="0"/>
              </a:rPr>
              <a:t> professional standards for teachers</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47" name="Text Box 3"/>
          <p:cNvSpPr txBox="1">
            <a:spLocks noChangeArrowheads="1"/>
          </p:cNvSpPr>
          <p:nvPr/>
        </p:nvSpPr>
        <p:spPr bwMode="auto">
          <a:xfrm>
            <a:off x="10869245" y="885906"/>
            <a:ext cx="1023755" cy="1148592"/>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smtClean="0">
                <a:ln>
                  <a:noFill/>
                </a:ln>
                <a:solidFill>
                  <a:srgbClr val="000000"/>
                </a:solidFill>
                <a:effectLst/>
                <a:latin typeface="Calibri" panose="020F0502020204030204" pitchFamily="34" charset="0"/>
              </a:rPr>
              <a:t>A vision</a:t>
            </a:r>
            <a:r>
              <a:rPr kumimoji="0" lang="en-AU" altLang="en-US" sz="1400" b="0" i="0" u="none" strike="noStrike" cap="none" normalizeH="0" dirty="0" smtClean="0">
                <a:ln>
                  <a:noFill/>
                </a:ln>
                <a:solidFill>
                  <a:srgbClr val="000000"/>
                </a:solidFill>
                <a:effectLst/>
                <a:latin typeface="Calibri" panose="020F0502020204030204" pitchFamily="34" charset="0"/>
              </a:rPr>
              <a:t> for learners and learning in Lutheran schools</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cxnSp>
        <p:nvCxnSpPr>
          <p:cNvPr id="48" name="Straight Arrow Connector 47"/>
          <p:cNvCxnSpPr>
            <a:stCxn id="47" idx="1"/>
          </p:cNvCxnSpPr>
          <p:nvPr/>
        </p:nvCxnSpPr>
        <p:spPr>
          <a:xfrm flipH="1">
            <a:off x="10416431" y="1460202"/>
            <a:ext cx="452814" cy="19147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4" idx="1"/>
          </p:cNvCxnSpPr>
          <p:nvPr/>
        </p:nvCxnSpPr>
        <p:spPr>
          <a:xfrm flipH="1" flipV="1">
            <a:off x="2763844" y="5295542"/>
            <a:ext cx="375036" cy="878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296854" y="4260187"/>
            <a:ext cx="837915" cy="15026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304632" y="4224570"/>
            <a:ext cx="724566" cy="4414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 idx="3"/>
          </p:cNvCxnSpPr>
          <p:nvPr/>
        </p:nvCxnSpPr>
        <p:spPr>
          <a:xfrm flipV="1">
            <a:off x="1380332" y="2971510"/>
            <a:ext cx="1305719" cy="5282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15" idx="1"/>
          </p:cNvCxnSpPr>
          <p:nvPr/>
        </p:nvCxnSpPr>
        <p:spPr>
          <a:xfrm flipV="1">
            <a:off x="848974" y="1120191"/>
            <a:ext cx="3974597" cy="193515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5021556" y="1208012"/>
            <a:ext cx="68755" cy="49549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2" idx="2"/>
          </p:cNvCxnSpPr>
          <p:nvPr/>
        </p:nvCxnSpPr>
        <p:spPr>
          <a:xfrm>
            <a:off x="925319" y="1651745"/>
            <a:ext cx="1259664" cy="16902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153271" y="1488785"/>
            <a:ext cx="1507674" cy="13272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898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3835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8090" y="-56607"/>
            <a:ext cx="11516193" cy="6369215"/>
          </a:xfrm>
        </p:spPr>
      </p:pic>
    </p:spTree>
    <p:extLst>
      <p:ext uri="{BB962C8B-B14F-4D97-AF65-F5344CB8AC3E}">
        <p14:creationId xmlns:p14="http://schemas.microsoft.com/office/powerpoint/2010/main" val="1516889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2669106" y="-2669105"/>
            <a:ext cx="6734046" cy="12072256"/>
          </a:xfrm>
          <a:prstGeom prst="rect">
            <a:avLst/>
          </a:prstGeom>
        </p:spPr>
      </p:pic>
    </p:spTree>
    <p:extLst>
      <p:ext uri="{BB962C8B-B14F-4D97-AF65-F5344CB8AC3E}">
        <p14:creationId xmlns:p14="http://schemas.microsoft.com/office/powerpoint/2010/main" val="1638287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069080"/>
          </a:xfrm>
        </p:spPr>
        <p:txBody>
          <a:bodyPr>
            <a:normAutofit fontScale="90000"/>
          </a:bodyPr>
          <a:lstStyle/>
          <a:p>
            <a:r>
              <a:rPr lang="en-AU" dirty="0" smtClean="0">
                <a:solidFill>
                  <a:schemeClr val="tx1"/>
                </a:solidFill>
                <a:hlinkClick r:id="rId3"/>
              </a:rPr>
              <a:t>Alma</a:t>
            </a:r>
            <a:r>
              <a:rPr lang="en-AU" dirty="0" smtClean="0">
                <a:solidFill>
                  <a:schemeClr val="tx1"/>
                </a:solidFill>
              </a:rPr>
              <a:t> Harris video</a:t>
            </a:r>
            <a:br>
              <a:rPr lang="en-AU" dirty="0" smtClean="0">
                <a:solidFill>
                  <a:schemeClr val="tx1"/>
                </a:solidFill>
              </a:rPr>
            </a:br>
            <a:r>
              <a:rPr lang="en-AU" dirty="0">
                <a:solidFill>
                  <a:schemeClr val="tx1"/>
                </a:solidFill>
              </a:rPr>
              <a:t/>
            </a:r>
            <a:br>
              <a:rPr lang="en-AU" dirty="0">
                <a:solidFill>
                  <a:schemeClr val="tx1"/>
                </a:solidFill>
              </a:rPr>
            </a:br>
            <a:r>
              <a:rPr lang="en-AU" dirty="0" smtClean="0">
                <a:solidFill>
                  <a:schemeClr val="tx1"/>
                </a:solidFill>
              </a:rPr>
              <a:t>think pair share</a:t>
            </a:r>
            <a:br>
              <a:rPr lang="en-AU" dirty="0" smtClean="0">
                <a:solidFill>
                  <a:schemeClr val="tx1"/>
                </a:solidFill>
              </a:rPr>
            </a:br>
            <a:r>
              <a:rPr lang="en-AU" dirty="0">
                <a:solidFill>
                  <a:schemeClr val="tx1"/>
                </a:solidFill>
              </a:rPr>
              <a:t/>
            </a:r>
            <a:br>
              <a:rPr lang="en-AU" dirty="0">
                <a:solidFill>
                  <a:schemeClr val="tx1"/>
                </a:solidFill>
              </a:rPr>
            </a:br>
            <a:r>
              <a:rPr lang="en-AU" dirty="0" smtClean="0">
                <a:solidFill>
                  <a:schemeClr val="tx1"/>
                </a:solidFill>
              </a:rPr>
              <a:t>How do Alma’s ideas and research about leadership connect to your understanding and experience of leadership?</a:t>
            </a:r>
            <a:br>
              <a:rPr lang="en-AU" dirty="0" smtClean="0">
                <a:solidFill>
                  <a:schemeClr val="tx1"/>
                </a:solidFill>
              </a:rPr>
            </a:br>
            <a:r>
              <a:rPr lang="en-AU" dirty="0" smtClean="0">
                <a:solidFill>
                  <a:schemeClr val="tx1"/>
                </a:solidFill>
              </a:rPr>
              <a:t/>
            </a:r>
            <a:br>
              <a:rPr lang="en-AU" dirty="0" smtClean="0">
                <a:solidFill>
                  <a:schemeClr val="tx1"/>
                </a:solidFill>
              </a:rPr>
            </a:br>
            <a:endParaRPr lang="en-AU" dirty="0">
              <a:solidFill>
                <a:schemeClr val="tx1"/>
              </a:solidFill>
            </a:endParaRPr>
          </a:p>
        </p:txBody>
      </p:sp>
    </p:spTree>
    <p:extLst>
      <p:ext uri="{BB962C8B-B14F-4D97-AF65-F5344CB8AC3E}">
        <p14:creationId xmlns:p14="http://schemas.microsoft.com/office/powerpoint/2010/main" val="1906796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93" y="0"/>
            <a:ext cx="12498785" cy="6858000"/>
          </a:xfrm>
          <a:prstGeom prst="rect">
            <a:avLst/>
          </a:prstGeom>
          <a:effectLst>
            <a:outerShdw blurRad="50800" dist="50800" dir="5400000" algn="ctr" rotWithShape="0">
              <a:srgbClr val="000000">
                <a:alpha val="0"/>
              </a:srgbClr>
            </a:outerShdw>
          </a:effectLst>
        </p:spPr>
      </p:pic>
      <p:sp>
        <p:nvSpPr>
          <p:cNvPr id="2" name="Title 1"/>
          <p:cNvSpPr>
            <a:spLocks noGrp="1"/>
          </p:cNvSpPr>
          <p:nvPr>
            <p:ph type="title"/>
          </p:nvPr>
        </p:nvSpPr>
        <p:spPr/>
        <p:txBody>
          <a:bodyPr/>
          <a:lstStyle/>
          <a:p>
            <a:r>
              <a:rPr lang="en-AU" dirty="0" smtClean="0">
                <a:latin typeface="Comic Sans MS" panose="030F0702030302020204" pitchFamily="66" charset="0"/>
              </a:rPr>
              <a:t>Leadership</a:t>
            </a:r>
            <a:endParaRPr lang="en-AU" dirty="0">
              <a:latin typeface="Comic Sans MS" panose="030F0702030302020204" pitchFamily="66" charset="0"/>
            </a:endParaRPr>
          </a:p>
        </p:txBody>
      </p:sp>
      <p:sp>
        <p:nvSpPr>
          <p:cNvPr id="3" name="Content Placeholder 2"/>
          <p:cNvSpPr>
            <a:spLocks noGrp="1"/>
          </p:cNvSpPr>
          <p:nvPr>
            <p:ph idx="1"/>
          </p:nvPr>
        </p:nvSpPr>
        <p:spPr>
          <a:xfrm>
            <a:off x="838200" y="1552696"/>
            <a:ext cx="10304945" cy="4944139"/>
          </a:xfrm>
        </p:spPr>
        <p:txBody>
          <a:bodyPr>
            <a:normAutofit/>
          </a:bodyPr>
          <a:lstStyle/>
          <a:p>
            <a:pPr marL="0" indent="0">
              <a:lnSpc>
                <a:spcPct val="100000"/>
              </a:lnSpc>
              <a:buNone/>
            </a:pPr>
            <a:r>
              <a:rPr lang="en-AU" sz="2400" dirty="0" smtClean="0">
                <a:latin typeface="Comic Sans MS" panose="030F0702030302020204" pitchFamily="66" charset="0"/>
              </a:rPr>
              <a:t>‘Leadership’ is a concept we often resist. It seems immodest, even self-aggrandizing, to think of ourselves as leaders. But if it is true we are made for community, then leadership is everyone’s vocation, and it can be an evasion to insist that it is not. When we live in the close knit ecosystem, called community, everyone follows and everyone leads.</a:t>
            </a:r>
          </a:p>
          <a:p>
            <a:pPr marL="0" indent="0">
              <a:lnSpc>
                <a:spcPct val="100000"/>
              </a:lnSpc>
              <a:buNone/>
            </a:pPr>
            <a:r>
              <a:rPr lang="en-AU" sz="2400" b="1" dirty="0">
                <a:latin typeface="Comic Sans MS" panose="030F0702030302020204" pitchFamily="66" charset="0"/>
              </a:rPr>
              <a:t>… I lead by word and deed simply because I am here doing what I do. If you are also here doing what you do, then you also exercise leadership of some sort.</a:t>
            </a:r>
            <a:r>
              <a:rPr lang="en-AU" sz="2400" dirty="0">
                <a:latin typeface="Comic Sans MS" panose="030F0702030302020204" pitchFamily="66" charset="0"/>
              </a:rPr>
              <a:t/>
            </a:r>
            <a:br>
              <a:rPr lang="en-AU" sz="2400" dirty="0">
                <a:latin typeface="Comic Sans MS" panose="030F0702030302020204" pitchFamily="66" charset="0"/>
              </a:rPr>
            </a:br>
            <a:endParaRPr lang="en-AU" sz="2400" dirty="0" smtClean="0">
              <a:latin typeface="Comic Sans MS" panose="030F0702030302020204" pitchFamily="66" charset="0"/>
            </a:endParaRPr>
          </a:p>
          <a:p>
            <a:pPr marL="0" indent="0">
              <a:lnSpc>
                <a:spcPct val="100000"/>
              </a:lnSpc>
              <a:buNone/>
            </a:pPr>
            <a:r>
              <a:rPr lang="en-AU" sz="1600" dirty="0" smtClean="0">
                <a:latin typeface="Comic Sans MS" panose="030F0702030302020204" pitchFamily="66" charset="0"/>
              </a:rPr>
              <a:t>Parker Palmer</a:t>
            </a:r>
            <a:endParaRPr lang="en-AU" sz="1600" dirty="0">
              <a:latin typeface="Comic Sans MS" panose="030F0702030302020204" pitchFamily="66" charset="0"/>
            </a:endParaRPr>
          </a:p>
        </p:txBody>
      </p:sp>
    </p:spTree>
    <p:extLst>
      <p:ext uri="{BB962C8B-B14F-4D97-AF65-F5344CB8AC3E}">
        <p14:creationId xmlns:p14="http://schemas.microsoft.com/office/powerpoint/2010/main" val="749336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Leadership</a:t>
            </a:r>
            <a:endParaRPr lang="en-AU"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AU" sz="2400" dirty="0" smtClean="0">
                <a:latin typeface="Comic Sans MS" panose="030F0702030302020204" pitchFamily="66" charset="0"/>
              </a:rPr>
              <a:t>What do I need to do for leadership to be a more collective, shared and distributed activity within my school or </a:t>
            </a:r>
            <a:r>
              <a:rPr lang="en-AU" sz="2400" dirty="0">
                <a:latin typeface="Comic Sans MS" panose="030F0702030302020204" pitchFamily="66" charset="0"/>
              </a:rPr>
              <a:t>early childhood </a:t>
            </a:r>
            <a:r>
              <a:rPr lang="en-AU" sz="2400" dirty="0" smtClean="0">
                <a:latin typeface="Comic Sans MS" panose="030F0702030302020204" pitchFamily="66" charset="0"/>
              </a:rPr>
              <a:t>service?</a:t>
            </a:r>
          </a:p>
          <a:p>
            <a:pPr>
              <a:buFont typeface="Wingdings" panose="05000000000000000000" pitchFamily="2" charset="2"/>
              <a:buChar char="Ø"/>
            </a:pPr>
            <a:endParaRPr lang="en-AU" sz="2400" dirty="0" smtClean="0">
              <a:latin typeface="Comic Sans MS" panose="030F0702030302020204" pitchFamily="66" charset="0"/>
            </a:endParaRPr>
          </a:p>
          <a:p>
            <a:pPr>
              <a:buFont typeface="Wingdings" panose="05000000000000000000" pitchFamily="2" charset="2"/>
              <a:buChar char="Ø"/>
            </a:pPr>
            <a:r>
              <a:rPr lang="en-AU" sz="2400" dirty="0">
                <a:latin typeface="Comic Sans MS" panose="030F0702030302020204" pitchFamily="66" charset="0"/>
              </a:rPr>
              <a:t>In what ways do I have opportunity to lead in my interactions with others?</a:t>
            </a:r>
          </a:p>
        </p:txBody>
      </p:sp>
    </p:spTree>
    <p:extLst>
      <p:ext uri="{BB962C8B-B14F-4D97-AF65-F5344CB8AC3E}">
        <p14:creationId xmlns:p14="http://schemas.microsoft.com/office/powerpoint/2010/main" val="3736878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Formation</a:t>
            </a:r>
            <a:endParaRPr lang="en-AU" dirty="0"/>
          </a:p>
        </p:txBody>
      </p:sp>
      <p:sp>
        <p:nvSpPr>
          <p:cNvPr id="3" name="Content Placeholder 2"/>
          <p:cNvSpPr>
            <a:spLocks noGrp="1"/>
          </p:cNvSpPr>
          <p:nvPr>
            <p:ph idx="1"/>
          </p:nvPr>
        </p:nvSpPr>
        <p:spPr/>
        <p:txBody>
          <a:bodyPr>
            <a:normAutofit/>
          </a:bodyPr>
          <a:lstStyle/>
          <a:p>
            <a:r>
              <a:rPr lang="en-AU" sz="2400" dirty="0" smtClean="0">
                <a:latin typeface="Comic Sans MS" panose="030F0702030302020204" pitchFamily="66" charset="0"/>
              </a:rPr>
              <a:t>What is formation?</a:t>
            </a:r>
          </a:p>
          <a:p>
            <a:pPr marL="0" indent="0">
              <a:buNone/>
            </a:pPr>
            <a:endParaRPr lang="en-AU" sz="2400" dirty="0" smtClean="0">
              <a:latin typeface="Comic Sans MS" panose="030F0702030302020204" pitchFamily="66" charset="0"/>
            </a:endParaRPr>
          </a:p>
          <a:p>
            <a:endParaRPr lang="en-AU" sz="2400" dirty="0">
              <a:latin typeface="Comic Sans MS" panose="030F0702030302020204" pitchFamily="66" charset="0"/>
            </a:endParaRPr>
          </a:p>
          <a:p>
            <a:pPr marL="0" indent="0">
              <a:buNone/>
            </a:pPr>
            <a:endParaRPr lang="en-AU" sz="2400" dirty="0" smtClean="0">
              <a:latin typeface="Comic Sans MS" panose="030F0702030302020204" pitchFamily="66" charset="0"/>
            </a:endParaRPr>
          </a:p>
          <a:p>
            <a:endParaRPr lang="en-AU" sz="2400" dirty="0">
              <a:latin typeface="Comic Sans MS" panose="030F0702030302020204" pitchFamily="66" charset="0"/>
            </a:endParaRPr>
          </a:p>
          <a:p>
            <a:endParaRPr lang="en-AU" sz="2400" dirty="0" smtClean="0">
              <a:latin typeface="Comic Sans MS" panose="030F0702030302020204" pitchFamily="66" charset="0"/>
            </a:endParaRPr>
          </a:p>
          <a:p>
            <a:endParaRPr lang="en-AU" sz="2400" dirty="0">
              <a:latin typeface="Comic Sans MS" panose="030F0702030302020204" pitchFamily="66" charset="0"/>
            </a:endParaRPr>
          </a:p>
          <a:p>
            <a:pPr marL="0" indent="0">
              <a:buNone/>
            </a:pPr>
            <a:endParaRPr lang="en-AU" sz="2400" dirty="0" smtClean="0">
              <a:latin typeface="Comic Sans MS" panose="030F0702030302020204" pitchFamily="66" charset="0"/>
            </a:endParaRPr>
          </a:p>
          <a:p>
            <a:pPr marL="0" indent="0">
              <a:buNone/>
            </a:pPr>
            <a:endParaRPr lang="en-AU" sz="2400" dirty="0">
              <a:latin typeface="Comic Sans MS" panose="030F0702030302020204" pitchFamily="66" charset="0"/>
            </a:endParaRPr>
          </a:p>
        </p:txBody>
      </p:sp>
    </p:spTree>
    <p:extLst>
      <p:ext uri="{BB962C8B-B14F-4D97-AF65-F5344CB8AC3E}">
        <p14:creationId xmlns:p14="http://schemas.microsoft.com/office/powerpoint/2010/main" val="42947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Devotion</a:t>
            </a:r>
            <a:endParaRPr lang="en-AU" dirty="0"/>
          </a:p>
        </p:txBody>
      </p:sp>
      <p:sp>
        <p:nvSpPr>
          <p:cNvPr id="3" name="Content Placeholder 2"/>
          <p:cNvSpPr>
            <a:spLocks noGrp="1"/>
          </p:cNvSpPr>
          <p:nvPr>
            <p:ph idx="1"/>
          </p:nvPr>
        </p:nvSpPr>
        <p:spPr/>
        <p:txBody>
          <a:bodyPr/>
          <a:lstStyle/>
          <a:p>
            <a:endParaRPr lang="en-AU"/>
          </a:p>
        </p:txBody>
      </p:sp>
    </p:spTree>
    <p:extLst>
      <p:ext uri="{BB962C8B-B14F-4D97-AF65-F5344CB8AC3E}">
        <p14:creationId xmlns:p14="http://schemas.microsoft.com/office/powerpoint/2010/main" val="1002696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625" y="989556"/>
            <a:ext cx="9081369" cy="3631763"/>
          </a:xfrm>
          <a:prstGeom prst="rect">
            <a:avLst/>
          </a:prstGeom>
          <a:noFill/>
        </p:spPr>
        <p:txBody>
          <a:bodyPr wrap="square" rtlCol="0">
            <a:spAutoFit/>
          </a:bodyPr>
          <a:lstStyle/>
          <a:p>
            <a:r>
              <a:rPr lang="en-AU" sz="2400" dirty="0" smtClean="0">
                <a:latin typeface="Comic Sans MS" panose="030F0702030302020204" pitchFamily="66" charset="0"/>
              </a:rPr>
              <a:t>Spiritual formation in a Christian tradition answers a specific human question: ‘What kind of person am I going to be?’ It is the process of establishing the character of Christ in the person. That’s all it is….</a:t>
            </a:r>
          </a:p>
          <a:p>
            <a:endParaRPr lang="en-AU" sz="2400" dirty="0">
              <a:latin typeface="Comic Sans MS" panose="030F0702030302020204" pitchFamily="66" charset="0"/>
            </a:endParaRPr>
          </a:p>
          <a:p>
            <a:r>
              <a:rPr lang="en-AU" sz="2400" dirty="0" smtClean="0">
                <a:latin typeface="Comic Sans MS" panose="030F0702030302020204" pitchFamily="66" charset="0"/>
              </a:rPr>
              <a:t>The most important thing in your life is not what you do; it’s who you become. That’s what you will take into eternity. You are an unceasing spiritual being with an eternal destiny in God’s great universe.</a:t>
            </a:r>
          </a:p>
          <a:p>
            <a:r>
              <a:rPr lang="en-AU" sz="1400" dirty="0" smtClean="0">
                <a:latin typeface="Comic Sans MS" panose="030F0702030302020204" pitchFamily="66" charset="0"/>
              </a:rPr>
              <a:t>Dallas Willard</a:t>
            </a:r>
            <a:endParaRPr lang="en-AU" sz="1400" dirty="0">
              <a:latin typeface="Comic Sans MS" panose="030F0702030302020204" pitchFamily="66" charset="0"/>
            </a:endParaRPr>
          </a:p>
        </p:txBody>
      </p:sp>
    </p:spTree>
    <p:extLst>
      <p:ext uri="{BB962C8B-B14F-4D97-AF65-F5344CB8AC3E}">
        <p14:creationId xmlns:p14="http://schemas.microsoft.com/office/powerpoint/2010/main" val="1635385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240" y="655320"/>
            <a:ext cx="9326880" cy="4401205"/>
          </a:xfrm>
          <a:prstGeom prst="rect">
            <a:avLst/>
          </a:prstGeom>
        </p:spPr>
        <p:txBody>
          <a:bodyPr wrap="square">
            <a:spAutoFit/>
          </a:bodyPr>
          <a:lstStyle/>
          <a:p>
            <a:r>
              <a:rPr lang="en-AU" sz="2400" dirty="0" smtClean="0">
                <a:latin typeface="Comic Sans MS" panose="030F0702030302020204" pitchFamily="66" charset="0"/>
              </a:rPr>
              <a:t>We </a:t>
            </a:r>
            <a:r>
              <a:rPr lang="en-AU" sz="2400" dirty="0">
                <a:latin typeface="Comic Sans MS" panose="030F0702030302020204" pitchFamily="66" charset="0"/>
              </a:rPr>
              <a:t>have to realise that spirituality is not just some vague 'feel-good' emotion, but that it grows out of a strong sense of identity, of knowing who I am and what I stand for and believe.  </a:t>
            </a:r>
            <a:br>
              <a:rPr lang="en-AU" sz="2400" dirty="0">
                <a:latin typeface="Comic Sans MS" panose="030F0702030302020204" pitchFamily="66" charset="0"/>
              </a:rPr>
            </a:br>
            <a:r>
              <a:rPr lang="en-AU" sz="2400" dirty="0">
                <a:latin typeface="Comic Sans MS" panose="030F0702030302020204" pitchFamily="66" charset="0"/>
              </a:rPr>
              <a:t/>
            </a:r>
            <a:br>
              <a:rPr lang="en-AU" sz="2400" dirty="0">
                <a:latin typeface="Comic Sans MS" panose="030F0702030302020204" pitchFamily="66" charset="0"/>
              </a:rPr>
            </a:br>
            <a:r>
              <a:rPr lang="en-AU" sz="2400" dirty="0">
                <a:latin typeface="Comic Sans MS" panose="030F0702030302020204" pitchFamily="66" charset="0"/>
              </a:rPr>
              <a:t>[For Christians] … it means living the life of faith through the power of the Holy Spirit, with our head and our hand as well as our heart.</a:t>
            </a:r>
            <a:br>
              <a:rPr lang="en-AU" sz="2400" dirty="0">
                <a:latin typeface="Comic Sans MS" panose="030F0702030302020204" pitchFamily="66" charset="0"/>
              </a:rPr>
            </a:br>
            <a:r>
              <a:rPr lang="en-AU" sz="1200" dirty="0">
                <a:latin typeface="Comic Sans MS" panose="030F0702030302020204" pitchFamily="66" charset="0"/>
              </a:rPr>
              <a:t>Bartsch </a:t>
            </a:r>
            <a:r>
              <a:rPr lang="en-AU" sz="1200" dirty="0" smtClean="0">
                <a:latin typeface="Comic Sans MS" panose="030F0702030302020204" pitchFamily="66" charset="0"/>
              </a:rPr>
              <a:t>2006</a:t>
            </a:r>
          </a:p>
          <a:p>
            <a:endParaRPr lang="en-AU" sz="1200" dirty="0">
              <a:latin typeface="Comic Sans MS" panose="030F0702030302020204" pitchFamily="66" charset="0"/>
            </a:endParaRPr>
          </a:p>
          <a:p>
            <a:endParaRPr lang="en-AU" sz="1200" dirty="0" smtClean="0">
              <a:latin typeface="Comic Sans MS" panose="030F0702030302020204" pitchFamily="66" charset="0"/>
            </a:endParaRPr>
          </a:p>
          <a:p>
            <a:r>
              <a:rPr lang="en-AU" sz="2400" dirty="0">
                <a:latin typeface="Comic Sans MS" panose="030F0702030302020204" pitchFamily="66" charset="0"/>
              </a:rPr>
              <a:t/>
            </a:r>
            <a:br>
              <a:rPr lang="en-AU" sz="2400" dirty="0">
                <a:latin typeface="Comic Sans MS" panose="030F0702030302020204" pitchFamily="66" charset="0"/>
              </a:rPr>
            </a:br>
            <a:r>
              <a:rPr lang="en-AU" sz="3200" b="1" dirty="0">
                <a:latin typeface="Comic Sans MS" panose="030F0702030302020204" pitchFamily="66" charset="0"/>
              </a:rPr>
              <a:t>We lead who we are.</a:t>
            </a:r>
            <a:r>
              <a:rPr lang="en-AU" sz="1200" dirty="0">
                <a:latin typeface="Comic Sans MS" panose="030F0702030302020204" pitchFamily="66" charset="0"/>
              </a:rPr>
              <a:t/>
            </a:r>
            <a:br>
              <a:rPr lang="en-AU" sz="1200" dirty="0">
                <a:latin typeface="Comic Sans MS" panose="030F0702030302020204" pitchFamily="66" charset="0"/>
              </a:rPr>
            </a:br>
            <a:r>
              <a:rPr lang="en-AU" sz="800" dirty="0">
                <a:latin typeface="Comic Sans MS" panose="030F0702030302020204" pitchFamily="66" charset="0"/>
              </a:rPr>
              <a:t>Parker Palmer</a:t>
            </a:r>
            <a:r>
              <a:rPr lang="en-AU" sz="1200" dirty="0">
                <a:latin typeface="Comic Sans MS" panose="030F0702030302020204" pitchFamily="66" charset="0"/>
              </a:rPr>
              <a:t/>
            </a:r>
            <a:br>
              <a:rPr lang="en-AU" sz="1200" dirty="0">
                <a:latin typeface="Comic Sans MS" panose="030F0702030302020204" pitchFamily="66" charset="0"/>
              </a:rPr>
            </a:br>
            <a:endParaRPr lang="en-AU" sz="1200" dirty="0">
              <a:latin typeface="Comic Sans MS" panose="030F0702030302020204" pitchFamily="66" charset="0"/>
            </a:endParaRPr>
          </a:p>
        </p:txBody>
      </p:sp>
    </p:spTree>
    <p:extLst>
      <p:ext uri="{BB962C8B-B14F-4D97-AF65-F5344CB8AC3E}">
        <p14:creationId xmlns:p14="http://schemas.microsoft.com/office/powerpoint/2010/main" val="1725781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4112"/>
            <a:ext cx="8596668" cy="853440"/>
          </a:xfrm>
        </p:spPr>
        <p:txBody>
          <a:bodyPr/>
          <a:lstStyle/>
          <a:p>
            <a:r>
              <a:rPr lang="en-AU" dirty="0" smtClean="0"/>
              <a:t>Formation</a:t>
            </a:r>
            <a:endParaRPr lang="en-AU" dirty="0"/>
          </a:p>
        </p:txBody>
      </p:sp>
      <p:sp>
        <p:nvSpPr>
          <p:cNvPr id="3" name="Content Placeholder 2"/>
          <p:cNvSpPr>
            <a:spLocks noGrp="1"/>
          </p:cNvSpPr>
          <p:nvPr>
            <p:ph idx="1"/>
          </p:nvPr>
        </p:nvSpPr>
        <p:spPr>
          <a:xfrm>
            <a:off x="519177" y="987553"/>
            <a:ext cx="8912981" cy="947928"/>
          </a:xfrm>
        </p:spPr>
        <p:txBody>
          <a:bodyPr>
            <a:noAutofit/>
          </a:bodyPr>
          <a:lstStyle/>
          <a:p>
            <a:pPr marL="0" indent="0">
              <a:buNone/>
            </a:pPr>
            <a:r>
              <a:rPr lang="en-AU" sz="2000" dirty="0" smtClean="0">
                <a:latin typeface="Comic Sans MS" panose="030F0702030302020204" pitchFamily="66" charset="0"/>
              </a:rPr>
              <a:t>When people enter a Lutheran </a:t>
            </a:r>
            <a:r>
              <a:rPr lang="en-AU" sz="2000" dirty="0">
                <a:latin typeface="Comic Sans MS" panose="030F0702030302020204" pitchFamily="66" charset="0"/>
              </a:rPr>
              <a:t>school or early childhood </a:t>
            </a:r>
            <a:r>
              <a:rPr lang="en-AU" sz="2000" dirty="0" smtClean="0">
                <a:latin typeface="Comic Sans MS" panose="030F0702030302020204" pitchFamily="66" charset="0"/>
              </a:rPr>
              <a:t>service, they enter a space where formation will be a part of their experience.</a:t>
            </a:r>
          </a:p>
          <a:p>
            <a:pPr marL="0" indent="0">
              <a:buNone/>
            </a:pPr>
            <a:endParaRPr lang="en-AU" sz="2000" dirty="0">
              <a:latin typeface="Comic Sans MS" panose="030F0702030302020204" pitchFamily="66" charset="0"/>
            </a:endParaRPr>
          </a:p>
          <a:p>
            <a:pPr defTabSz="914400">
              <a:spcBef>
                <a:spcPts val="0"/>
              </a:spcBef>
              <a:buClrTx/>
              <a:buSzTx/>
              <a:buFont typeface="Arial" panose="020B0604020202020204" pitchFamily="34" charset="0"/>
              <a:buChar char="•"/>
              <a:defRPr/>
            </a:pPr>
            <a:endParaRPr lang="en-AU" i="1" dirty="0">
              <a:latin typeface="Comic Sans MS" panose="030F0702030302020204" pitchFamily="66" charset="0"/>
            </a:endParaRPr>
          </a:p>
          <a:p>
            <a:pPr marL="0" indent="0">
              <a:buNone/>
            </a:pPr>
            <a:endParaRPr lang="en-AU" dirty="0">
              <a:latin typeface="Comic Sans MS" panose="030F0702030302020204" pitchFamily="66" charset="0"/>
            </a:endParaRPr>
          </a:p>
          <a:p>
            <a:pPr marL="0" indent="0">
              <a:buNone/>
            </a:pPr>
            <a:endParaRPr lang="en-AU" dirty="0">
              <a:latin typeface="Comic Sans MS" panose="030F0702030302020204" pitchFamily="66" charset="0"/>
            </a:endParaRPr>
          </a:p>
        </p:txBody>
      </p:sp>
      <p:sp>
        <p:nvSpPr>
          <p:cNvPr id="4" name="TextBox 3"/>
          <p:cNvSpPr txBox="1"/>
          <p:nvPr/>
        </p:nvSpPr>
        <p:spPr>
          <a:xfrm>
            <a:off x="563880" y="2179320"/>
            <a:ext cx="9326880" cy="3954929"/>
          </a:xfrm>
          <a:prstGeom prst="rect">
            <a:avLst/>
          </a:prstGeom>
          <a:noFill/>
        </p:spPr>
        <p:txBody>
          <a:bodyPr wrap="square" rtlCol="0">
            <a:spAutoFit/>
          </a:bodyPr>
          <a:lstStyle/>
          <a:p>
            <a:pPr>
              <a:defRPr/>
            </a:pPr>
            <a:r>
              <a:rPr lang="en-AU" i="1" dirty="0">
                <a:latin typeface="Comic Sans MS" panose="030F0702030302020204" pitchFamily="66" charset="0"/>
              </a:rPr>
              <a:t>The formation we are talking about is ….</a:t>
            </a:r>
          </a:p>
          <a:p>
            <a:pPr>
              <a:spcBef>
                <a:spcPts val="600"/>
              </a:spcBef>
              <a:buFont typeface="Wingdings" panose="05000000000000000000" pitchFamily="2" charset="2"/>
              <a:buChar char="Ø"/>
              <a:defRPr/>
            </a:pPr>
            <a:r>
              <a:rPr lang="en-AU" dirty="0" smtClean="0">
                <a:latin typeface="Comic Sans MS" panose="030F0702030302020204" pitchFamily="66" charset="0"/>
              </a:rPr>
              <a:t> a </a:t>
            </a:r>
            <a:r>
              <a:rPr lang="en-AU" dirty="0">
                <a:latin typeface="Comic Sans MS" panose="030F0702030302020204" pitchFamily="66" charset="0"/>
              </a:rPr>
              <a:t>deeply personal and radically communal pursuit</a:t>
            </a:r>
          </a:p>
          <a:p>
            <a:pPr>
              <a:spcBef>
                <a:spcPts val="600"/>
              </a:spcBef>
              <a:buFont typeface="Wingdings" panose="05000000000000000000" pitchFamily="2" charset="2"/>
              <a:buChar char="Ø"/>
            </a:pPr>
            <a:r>
              <a:rPr lang="en-AU" dirty="0" smtClean="0">
                <a:latin typeface="Comic Sans MS" panose="030F0702030302020204" pitchFamily="66" charset="0"/>
              </a:rPr>
              <a:t> finds </a:t>
            </a:r>
            <a:r>
              <a:rPr lang="en-AU" dirty="0">
                <a:latin typeface="Comic Sans MS" panose="030F0702030302020204" pitchFamily="66" charset="0"/>
              </a:rPr>
              <a:t>connecting points to the individuals story and offers some new and challenging lenses through which to understand and frame that story</a:t>
            </a:r>
          </a:p>
          <a:p>
            <a:pPr>
              <a:spcBef>
                <a:spcPts val="600"/>
              </a:spcBef>
              <a:buFont typeface="Wingdings" panose="05000000000000000000" pitchFamily="2" charset="2"/>
              <a:buChar char="Ø"/>
              <a:defRPr/>
            </a:pPr>
            <a:r>
              <a:rPr lang="en-AU" dirty="0" smtClean="0">
                <a:latin typeface="Comic Sans MS" panose="030F0702030302020204" pitchFamily="66" charset="0"/>
              </a:rPr>
              <a:t> engages </a:t>
            </a:r>
            <a:r>
              <a:rPr lang="en-AU" dirty="0">
                <a:latin typeface="Comic Sans MS" panose="030F0702030302020204" pitchFamily="66" charset="0"/>
              </a:rPr>
              <a:t>the head, heart and hands</a:t>
            </a:r>
          </a:p>
          <a:p>
            <a:pPr>
              <a:spcBef>
                <a:spcPts val="600"/>
              </a:spcBef>
              <a:buFont typeface="Wingdings" panose="05000000000000000000" pitchFamily="2" charset="2"/>
              <a:buChar char="Ø"/>
              <a:defRPr/>
            </a:pPr>
            <a:r>
              <a:rPr lang="en-AU" dirty="0" smtClean="0">
                <a:latin typeface="Comic Sans MS" panose="030F0702030302020204" pitchFamily="66" charset="0"/>
              </a:rPr>
              <a:t> ongoing </a:t>
            </a:r>
            <a:r>
              <a:rPr lang="en-AU" dirty="0">
                <a:latin typeface="Comic Sans MS" panose="030F0702030302020204" pitchFamily="66" charset="0"/>
              </a:rPr>
              <a:t>– the nature of journey, everyone on different points on the journey</a:t>
            </a:r>
          </a:p>
          <a:p>
            <a:pPr>
              <a:spcBef>
                <a:spcPts val="600"/>
              </a:spcBef>
              <a:buFont typeface="Wingdings" panose="05000000000000000000" pitchFamily="2" charset="2"/>
              <a:buChar char="Ø"/>
            </a:pPr>
            <a:r>
              <a:rPr lang="en-AU" dirty="0" smtClean="0">
                <a:latin typeface="Comic Sans MS" panose="030F0702030302020204" pitchFamily="66" charset="0"/>
              </a:rPr>
              <a:t> occurring </a:t>
            </a:r>
            <a:r>
              <a:rPr lang="en-AU" dirty="0">
                <a:latin typeface="Comic Sans MS" panose="030F0702030302020204" pitchFamily="66" charset="0"/>
              </a:rPr>
              <a:t>both within and beyond the school or early childhood service context and is a joint responsibility between the individual, the school or early childhood service and the system</a:t>
            </a:r>
          </a:p>
          <a:p>
            <a:pPr>
              <a:spcBef>
                <a:spcPts val="600"/>
              </a:spcBef>
              <a:buFont typeface="Wingdings" panose="05000000000000000000" pitchFamily="2" charset="2"/>
              <a:buChar char="Ø"/>
              <a:defRPr/>
            </a:pPr>
            <a:r>
              <a:rPr lang="en-AU" dirty="0" smtClean="0">
                <a:latin typeface="Comic Sans MS" panose="030F0702030302020204" pitchFamily="66" charset="0"/>
              </a:rPr>
              <a:t> Lutheran </a:t>
            </a:r>
            <a:r>
              <a:rPr lang="en-AU" dirty="0">
                <a:latin typeface="Comic Sans MS" panose="030F0702030302020204" pitchFamily="66" charset="0"/>
              </a:rPr>
              <a:t>in its orientation –</a:t>
            </a:r>
            <a:r>
              <a:rPr lang="en-AU" dirty="0" smtClean="0">
                <a:latin typeface="Comic Sans MS" panose="030F0702030302020204" pitchFamily="66" charset="0"/>
              </a:rPr>
              <a:t>reforming</a:t>
            </a:r>
          </a:p>
          <a:p>
            <a:pPr>
              <a:spcBef>
                <a:spcPts val="600"/>
              </a:spcBef>
              <a:buFont typeface="Wingdings" panose="05000000000000000000" pitchFamily="2" charset="2"/>
              <a:buChar char="Ø"/>
              <a:defRPr/>
            </a:pPr>
            <a:r>
              <a:rPr lang="en-AU" dirty="0">
                <a:latin typeface="Comic Sans MS" panose="030F0702030302020204" pitchFamily="66" charset="0"/>
              </a:rPr>
              <a:t> </a:t>
            </a:r>
            <a:r>
              <a:rPr lang="en-AU" dirty="0" smtClean="0">
                <a:latin typeface="Comic Sans MS" panose="030F0702030302020204" pitchFamily="66" charset="0"/>
              </a:rPr>
              <a:t>a </a:t>
            </a:r>
            <a:r>
              <a:rPr lang="en-AU" dirty="0">
                <a:latin typeface="Comic Sans MS" panose="030F0702030302020204" pitchFamily="66" charset="0"/>
              </a:rPr>
              <a:t>part of professional learning and not as an adjunct to core business</a:t>
            </a:r>
          </a:p>
          <a:p>
            <a:pPr marL="285750" indent="-285750">
              <a:buFont typeface="Wingdings" panose="05000000000000000000" pitchFamily="2" charset="2"/>
              <a:buChar char="Ø"/>
            </a:pPr>
            <a:endParaRPr lang="en-AU" dirty="0"/>
          </a:p>
        </p:txBody>
      </p:sp>
    </p:spTree>
    <p:extLst>
      <p:ext uri="{BB962C8B-B14F-4D97-AF65-F5344CB8AC3E}">
        <p14:creationId xmlns:p14="http://schemas.microsoft.com/office/powerpoint/2010/main" val="21478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5" name="Oval Callout 4"/>
          <p:cNvSpPr/>
          <p:nvPr/>
        </p:nvSpPr>
        <p:spPr>
          <a:xfrm>
            <a:off x="97971" y="250371"/>
            <a:ext cx="5932715" cy="3690258"/>
          </a:xfrm>
          <a:prstGeom prst="wedgeEllipseCallout">
            <a:avLst>
              <a:gd name="adj1" fmla="val 57699"/>
              <a:gd name="adj2" fmla="val 43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smtClean="0">
                <a:latin typeface="Comic Sans MS" panose="030F0702030302020204" pitchFamily="66" charset="0"/>
              </a:rPr>
              <a:t>If it matters to you then it will matter to them.</a:t>
            </a:r>
            <a:endParaRPr lang="en-AU" sz="3200" dirty="0">
              <a:latin typeface="Comic Sans MS" panose="030F0702030302020204" pitchFamily="66" charset="0"/>
            </a:endParaRPr>
          </a:p>
        </p:txBody>
      </p:sp>
    </p:spTree>
    <p:extLst>
      <p:ext uri="{BB962C8B-B14F-4D97-AF65-F5344CB8AC3E}">
        <p14:creationId xmlns:p14="http://schemas.microsoft.com/office/powerpoint/2010/main" val="3291453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6" b="28780"/>
          <a:stretch/>
        </p:blipFill>
        <p:spPr>
          <a:xfrm>
            <a:off x="0" y="-4648932"/>
            <a:ext cx="12355551" cy="12447087"/>
          </a:xfrm>
          <a:prstGeom prst="rect">
            <a:avLst/>
          </a:prstGeom>
        </p:spPr>
      </p:pic>
    </p:spTree>
    <p:extLst>
      <p:ext uri="{BB962C8B-B14F-4D97-AF65-F5344CB8AC3E}">
        <p14:creationId xmlns:p14="http://schemas.microsoft.com/office/powerpoint/2010/main" val="4234701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26"/>
          <a:stretch/>
        </p:blipFill>
        <p:spPr>
          <a:xfrm>
            <a:off x="2332893" y="-187779"/>
            <a:ext cx="7209691" cy="7045779"/>
          </a:xfrm>
        </p:spPr>
      </p:pic>
      <p:pic>
        <p:nvPicPr>
          <p:cNvPr id="5" name="Picture 4"/>
          <p:cNvPicPr/>
          <p:nvPr/>
        </p:nvPicPr>
        <p:blipFill rotWithShape="1">
          <a:blip r:embed="rId4">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
        <p:nvSpPr>
          <p:cNvPr id="2" name="Right Arrow 1"/>
          <p:cNvSpPr/>
          <p:nvPr/>
        </p:nvSpPr>
        <p:spPr>
          <a:xfrm>
            <a:off x="2179027" y="1280160"/>
            <a:ext cx="242316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56393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1950" y="1886462"/>
            <a:ext cx="9332302" cy="5201424"/>
          </a:xfrm>
          <a:prstGeom prst="rect">
            <a:avLst/>
          </a:prstGeom>
          <a:noFill/>
        </p:spPr>
        <p:txBody>
          <a:bodyPr wrap="square" rtlCol="0">
            <a:spAutoFit/>
          </a:bodyPr>
          <a:lstStyle/>
          <a:p>
            <a:endParaRPr lang="en-US" sz="2400" dirty="0" smtClean="0">
              <a:latin typeface="Comic Sans MS" panose="030F0702030302020204" pitchFamily="66" charset="0"/>
            </a:endParaRPr>
          </a:p>
          <a:p>
            <a:r>
              <a:rPr lang="en-US" sz="2400" dirty="0" smtClean="0">
                <a:latin typeface="Comic Sans MS" panose="030F0702030302020204" pitchFamily="66" charset="0"/>
              </a:rPr>
              <a:t>Lutheran </a:t>
            </a:r>
            <a:r>
              <a:rPr lang="en-US" sz="2400" dirty="0">
                <a:latin typeface="Comic Sans MS" panose="030F0702030302020204" pitchFamily="66" charset="0"/>
              </a:rPr>
              <a:t>education draws upon Christian beliefs and values. </a:t>
            </a:r>
            <a:endParaRPr lang="en-US" sz="2400" dirty="0" smtClean="0">
              <a:latin typeface="Comic Sans MS" panose="030F0702030302020204" pitchFamily="66" charset="0"/>
            </a:endParaRPr>
          </a:p>
          <a:p>
            <a:r>
              <a:rPr lang="en-US" sz="2400" dirty="0" smtClean="0">
                <a:latin typeface="Comic Sans MS" panose="030F0702030302020204" pitchFamily="66" charset="0"/>
              </a:rPr>
              <a:t>The </a:t>
            </a:r>
            <a:r>
              <a:rPr lang="en-US" sz="2400" dirty="0">
                <a:latin typeface="Comic Sans MS" panose="030F0702030302020204" pitchFamily="66" charset="0"/>
              </a:rPr>
              <a:t>following documents provide the </a:t>
            </a:r>
            <a:r>
              <a:rPr lang="en-US" sz="2400" dirty="0" smtClean="0">
                <a:latin typeface="Comic Sans MS" panose="030F0702030302020204" pitchFamily="66" charset="0"/>
              </a:rPr>
              <a:t>lens </a:t>
            </a:r>
            <a:r>
              <a:rPr lang="en-US" sz="2400" dirty="0">
                <a:latin typeface="Comic Sans MS" panose="030F0702030302020204" pitchFamily="66" charset="0"/>
              </a:rPr>
              <a:t>through which we view all that occurs within a Lutheran </a:t>
            </a:r>
            <a:r>
              <a:rPr lang="en-US" sz="2400" dirty="0" smtClean="0">
                <a:latin typeface="Comic Sans MS" panose="030F0702030302020204" pitchFamily="66" charset="0"/>
              </a:rPr>
              <a:t>school or </a:t>
            </a:r>
            <a:r>
              <a:rPr lang="en-AU" sz="2400" dirty="0">
                <a:latin typeface="Comic Sans MS" panose="030F0702030302020204" pitchFamily="66" charset="0"/>
              </a:rPr>
              <a:t>early childhood </a:t>
            </a:r>
            <a:r>
              <a:rPr lang="en-AU" sz="2400" dirty="0" smtClean="0">
                <a:latin typeface="Comic Sans MS" panose="030F0702030302020204" pitchFamily="66" charset="0"/>
              </a:rPr>
              <a:t>service</a:t>
            </a:r>
            <a:r>
              <a:rPr lang="en-US" sz="2400" dirty="0" smtClean="0">
                <a:latin typeface="Comic Sans MS" panose="030F0702030302020204" pitchFamily="66" charset="0"/>
              </a:rPr>
              <a:t>.</a:t>
            </a:r>
            <a:endParaRPr lang="en-AU" sz="2400" dirty="0">
              <a:latin typeface="Comic Sans MS" panose="030F0702030302020204" pitchFamily="66" charset="0"/>
            </a:endParaRPr>
          </a:p>
          <a:p>
            <a:endParaRPr lang="en-AU" sz="2400" dirty="0">
              <a:latin typeface="Comic Sans MS" panose="030F0702030302020204" pitchFamily="66" charset="0"/>
            </a:endParaRPr>
          </a:p>
          <a:p>
            <a:endParaRPr lang="en-US" sz="2400" dirty="0">
              <a:latin typeface="Comic Sans MS" panose="030F0702030302020204" pitchFamily="66" charset="0"/>
            </a:endParaRPr>
          </a:p>
          <a:p>
            <a:r>
              <a:rPr lang="en-US" sz="2400" dirty="0" smtClean="0">
                <a:latin typeface="Comic Sans MS" panose="030F0702030302020204" pitchFamily="66" charset="0"/>
              </a:rPr>
              <a:t>The </a:t>
            </a:r>
            <a:r>
              <a:rPr lang="en-US" sz="2400" dirty="0">
                <a:latin typeface="Comic Sans MS" panose="030F0702030302020204" pitchFamily="66" charset="0"/>
              </a:rPr>
              <a:t>Lutheran lens</a:t>
            </a:r>
            <a:endParaRPr lang="en-AU" sz="2400" dirty="0">
              <a:latin typeface="Comic Sans MS" panose="030F0702030302020204" pitchFamily="66" charset="0"/>
            </a:endParaRPr>
          </a:p>
          <a:p>
            <a:r>
              <a:rPr lang="en-US" sz="2400" dirty="0">
                <a:latin typeface="Comic Sans MS" panose="030F0702030302020204" pitchFamily="66" charset="0"/>
              </a:rPr>
              <a:t> </a:t>
            </a:r>
            <a:endParaRPr lang="en-AU" sz="2400" dirty="0">
              <a:latin typeface="Comic Sans MS" panose="030F0702030302020204" pitchFamily="66" charset="0"/>
            </a:endParaRPr>
          </a:p>
          <a:p>
            <a:r>
              <a:rPr lang="en-US" sz="2400" dirty="0">
                <a:latin typeface="Comic Sans MS" panose="030F0702030302020204" pitchFamily="66" charset="0"/>
              </a:rPr>
              <a:t>Supporting policies and documents:</a:t>
            </a:r>
            <a:endParaRPr lang="en-AU" sz="2400" dirty="0">
              <a:latin typeface="Comic Sans MS" panose="030F0702030302020204" pitchFamily="66" charset="0"/>
            </a:endParaRPr>
          </a:p>
          <a:p>
            <a:pPr marL="285750" indent="-285750">
              <a:buFont typeface="Arial" panose="020B0604020202020204" pitchFamily="34" charset="0"/>
              <a:buChar char="•"/>
            </a:pPr>
            <a:r>
              <a:rPr lang="en-US" sz="2400" i="1" dirty="0">
                <a:latin typeface="Comic Sans MS" panose="030F0702030302020204" pitchFamily="66" charset="0"/>
              </a:rPr>
              <a:t>The LCA and its schools</a:t>
            </a:r>
            <a:endParaRPr lang="en-AU" sz="2400" i="1" dirty="0">
              <a:latin typeface="Comic Sans MS" panose="030F0702030302020204" pitchFamily="66" charset="0"/>
            </a:endParaRPr>
          </a:p>
          <a:p>
            <a:pPr marL="285750" indent="-285750">
              <a:buFont typeface="Arial" panose="020B0604020202020204" pitchFamily="34" charset="0"/>
              <a:buChar char="•"/>
            </a:pPr>
            <a:r>
              <a:rPr lang="en-US" sz="2400" i="1" dirty="0" smtClean="0">
                <a:latin typeface="Comic Sans MS" panose="030F0702030302020204" pitchFamily="66" charset="0"/>
              </a:rPr>
              <a:t>Vision </a:t>
            </a:r>
            <a:r>
              <a:rPr lang="en-US" sz="2400" i="1" dirty="0">
                <a:latin typeface="Comic Sans MS" panose="030F0702030302020204" pitchFamily="66" charset="0"/>
              </a:rPr>
              <a:t>for learners</a:t>
            </a:r>
            <a:endParaRPr lang="en-AU" sz="2400" i="1" dirty="0">
              <a:latin typeface="Comic Sans MS" panose="030F0702030302020204" pitchFamily="66" charset="0"/>
            </a:endParaRPr>
          </a:p>
          <a:p>
            <a:pPr marL="285750" indent="-285750">
              <a:buFont typeface="Arial" panose="020B0604020202020204" pitchFamily="34" charset="0"/>
              <a:buChar char="•"/>
            </a:pPr>
            <a:r>
              <a:rPr lang="en-US" sz="2400" i="1" dirty="0">
                <a:latin typeface="Comic Sans MS" panose="030F0702030302020204" pitchFamily="66" charset="0"/>
              </a:rPr>
              <a:t>The Lutheran schools as a place of mission and </a:t>
            </a:r>
            <a:r>
              <a:rPr lang="en-US" sz="2400" i="1" dirty="0" smtClean="0">
                <a:latin typeface="Comic Sans MS" panose="030F0702030302020204" pitchFamily="66" charset="0"/>
              </a:rPr>
              <a:t>ministry</a:t>
            </a:r>
          </a:p>
          <a:p>
            <a:endParaRPr lang="en-AU" sz="2000" i="1" dirty="0">
              <a:latin typeface="Comic Sans MS" panose="030F0702030302020204" pitchFamily="66" charset="0"/>
            </a:endParaRP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89951" y="0"/>
            <a:ext cx="8162874" cy="1828800"/>
          </a:xfrm>
          <a:prstGeom prst="rect">
            <a:avLst/>
          </a:prstGeom>
        </p:spPr>
      </p:pic>
    </p:spTree>
    <p:extLst>
      <p:ext uri="{BB962C8B-B14F-4D97-AF65-F5344CB8AC3E}">
        <p14:creationId xmlns:p14="http://schemas.microsoft.com/office/powerpoint/2010/main" val="194545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1343" y="957943"/>
            <a:ext cx="7228114" cy="461665"/>
          </a:xfrm>
          <a:prstGeom prst="rect">
            <a:avLst/>
          </a:prstGeom>
          <a:noFill/>
        </p:spPr>
        <p:txBody>
          <a:bodyPr wrap="square" rtlCol="0">
            <a:spAutoFit/>
          </a:bodyPr>
          <a:lstStyle/>
          <a:p>
            <a:r>
              <a:rPr lang="en-AU" sz="2400" dirty="0" smtClean="0">
                <a:latin typeface="Comic Sans MS" panose="030F0702030302020204" pitchFamily="66" charset="0"/>
              </a:rPr>
              <a:t>Neville Grieger introduces the Lutheran lens</a:t>
            </a:r>
            <a:endParaRPr lang="en-AU" sz="2400" dirty="0">
              <a:latin typeface="Comic Sans MS" panose="030F0702030302020204" pitchFamily="66" charset="0"/>
            </a:endParaRPr>
          </a:p>
        </p:txBody>
      </p:sp>
    </p:spTree>
    <p:extLst>
      <p:ext uri="{BB962C8B-B14F-4D97-AF65-F5344CB8AC3E}">
        <p14:creationId xmlns:p14="http://schemas.microsoft.com/office/powerpoint/2010/main" val="3671188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320" y="1356360"/>
            <a:ext cx="8229600" cy="400110"/>
          </a:xfrm>
          <a:prstGeom prst="rect">
            <a:avLst/>
          </a:prstGeom>
          <a:noFill/>
        </p:spPr>
        <p:txBody>
          <a:bodyPr wrap="square" rtlCol="0">
            <a:spAutoFit/>
          </a:bodyPr>
          <a:lstStyle/>
          <a:p>
            <a:r>
              <a:rPr lang="en-AU" sz="2000" dirty="0" smtClean="0">
                <a:latin typeface="Comic Sans MS" panose="030F0702030302020204" pitchFamily="66" charset="0"/>
                <a:hlinkClick r:id="rId3"/>
              </a:rPr>
              <a:t>Growing deep</a:t>
            </a:r>
            <a:r>
              <a:rPr lang="en-AU" sz="2000" dirty="0" smtClean="0">
                <a:latin typeface="Comic Sans MS" panose="030F0702030302020204" pitchFamily="66" charset="0"/>
              </a:rPr>
              <a:t> – Our foundation</a:t>
            </a:r>
            <a:endParaRPr lang="en-AU" sz="2000" dirty="0">
              <a:latin typeface="Comic Sans MS" panose="030F0702030302020204" pitchFamily="66" charset="0"/>
            </a:endParaRPr>
          </a:p>
        </p:txBody>
      </p:sp>
    </p:spTree>
    <p:extLst>
      <p:ext uri="{BB962C8B-B14F-4D97-AF65-F5344CB8AC3E}">
        <p14:creationId xmlns:p14="http://schemas.microsoft.com/office/powerpoint/2010/main" val="3726100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1" y="1463040"/>
            <a:ext cx="11750716" cy="461665"/>
          </a:xfrm>
          <a:prstGeom prst="rect">
            <a:avLst/>
          </a:prstGeom>
          <a:noFill/>
        </p:spPr>
        <p:txBody>
          <a:bodyPr wrap="square" rtlCol="0">
            <a:spAutoFit/>
          </a:bodyPr>
          <a:lstStyle/>
          <a:p>
            <a:endParaRPr lang="en-AU" sz="2400" dirty="0">
              <a:latin typeface="Comic Sans MS" panose="030F0702030302020204" pitchFamily="66" charset="0"/>
            </a:endParaRPr>
          </a:p>
        </p:txBody>
      </p:sp>
      <p:sp>
        <p:nvSpPr>
          <p:cNvPr id="8" name="Rectangle 7"/>
          <p:cNvSpPr/>
          <p:nvPr/>
        </p:nvSpPr>
        <p:spPr>
          <a:xfrm>
            <a:off x="2843629" y="293095"/>
            <a:ext cx="3562654" cy="523220"/>
          </a:xfrm>
          <a:prstGeom prst="rect">
            <a:avLst/>
          </a:prstGeom>
        </p:spPr>
        <p:txBody>
          <a:bodyPr wrap="square">
            <a:spAutoFit/>
          </a:bodyPr>
          <a:lstStyle/>
          <a:p>
            <a:r>
              <a:rPr lang="en-US" sz="2800" b="1" dirty="0">
                <a:latin typeface="Comic Sans MS" panose="030F0702030302020204" pitchFamily="66" charset="0"/>
              </a:rPr>
              <a:t>The Lutheran lens</a:t>
            </a:r>
            <a:endParaRPr lang="en-AU" sz="2800" b="1" dirty="0">
              <a:latin typeface="Comic Sans MS" panose="030F0702030302020204" pitchFamily="66" charset="0"/>
            </a:endParaRPr>
          </a:p>
        </p:txBody>
      </p:sp>
      <p:sp>
        <p:nvSpPr>
          <p:cNvPr id="3" name="Rectangle 2"/>
          <p:cNvSpPr/>
          <p:nvPr/>
        </p:nvSpPr>
        <p:spPr>
          <a:xfrm>
            <a:off x="304801" y="1463040"/>
            <a:ext cx="9973055" cy="3869264"/>
          </a:xfrm>
          <a:prstGeom prst="rect">
            <a:avLst/>
          </a:prstGeom>
        </p:spPr>
        <p:txBody>
          <a:bodyPr wrap="square">
            <a:spAutoFit/>
          </a:bodyPr>
          <a:lstStyle/>
          <a:p>
            <a:pPr>
              <a:lnSpc>
                <a:spcPct val="107000"/>
              </a:lnSpc>
              <a:spcAft>
                <a:spcPts val="800"/>
              </a:spcAft>
            </a:pPr>
            <a:r>
              <a:rPr lang="en-AU" sz="2400" dirty="0"/>
              <a:t>Reflect on one of the theological statements. </a:t>
            </a:r>
          </a:p>
          <a:p>
            <a:pPr>
              <a:lnSpc>
                <a:spcPct val="107000"/>
              </a:lnSpc>
              <a:spcAft>
                <a:spcPts val="800"/>
              </a:spcAft>
            </a:pPr>
            <a:endParaRPr lang="en-AU" sz="2400" dirty="0" smtClean="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AU" sz="2400" dirty="0">
                <a:latin typeface="Comic Sans MS" panose="030F0702030302020204" pitchFamily="66" charset="0"/>
              </a:rPr>
              <a:t>If your community </a:t>
            </a:r>
            <a:r>
              <a:rPr lang="en-AU" sz="2400" dirty="0" smtClean="0">
                <a:latin typeface="Comic Sans MS" panose="030F0702030302020204" pitchFamily="66" charset="0"/>
              </a:rPr>
              <a:t>valued the statement</a:t>
            </a:r>
            <a:r>
              <a:rPr lang="en-AU" sz="2400" dirty="0">
                <a:latin typeface="Comic Sans MS" panose="030F0702030302020204" pitchFamily="66" charset="0"/>
              </a:rPr>
              <a:t>, what </a:t>
            </a:r>
            <a:r>
              <a:rPr lang="en-AU" sz="2400" dirty="0" smtClean="0">
                <a:latin typeface="Comic Sans MS" panose="030F0702030302020204" pitchFamily="66" charset="0"/>
              </a:rPr>
              <a:t>evidence could be gathered? </a:t>
            </a:r>
          </a:p>
          <a:p>
            <a:pPr>
              <a:lnSpc>
                <a:spcPct val="107000"/>
              </a:lnSpc>
              <a:spcAft>
                <a:spcPts val="800"/>
              </a:spcAft>
            </a:pPr>
            <a:endParaRPr lang="en-AU" sz="2400" dirty="0">
              <a:latin typeface="Comic Sans MS" panose="030F0702030302020204" pitchFamily="66" charset="0"/>
            </a:endParaRPr>
          </a:p>
          <a:p>
            <a:pPr>
              <a:lnSpc>
                <a:spcPct val="107000"/>
              </a:lnSpc>
              <a:spcAft>
                <a:spcPts val="800"/>
              </a:spcAft>
            </a:pPr>
            <a:r>
              <a:rPr lang="en-AU" sz="2400" dirty="0" smtClean="0">
                <a:latin typeface="Comic Sans MS" panose="030F0702030302020204" pitchFamily="66" charset="0"/>
                <a:ea typeface="Calibri" panose="020F0502020204030204" pitchFamily="34" charset="0"/>
                <a:cs typeface="Times New Roman" panose="02020603050405020304" pitchFamily="18" charset="0"/>
              </a:rPr>
              <a:t>Think about evidence in curriculum</a:t>
            </a:r>
            <a:r>
              <a:rPr lang="en-AU" sz="2400" dirty="0">
                <a:latin typeface="Comic Sans MS" panose="030F0702030302020204" pitchFamily="66" charset="0"/>
                <a:ea typeface="Calibri" panose="020F0502020204030204" pitchFamily="34" charset="0"/>
                <a:cs typeface="Times New Roman" panose="02020603050405020304" pitchFamily="18" charset="0"/>
              </a:rPr>
              <a:t>, policies, strategic plan</a:t>
            </a:r>
            <a:r>
              <a:rPr lang="en-AU" sz="2400" dirty="0" smtClean="0">
                <a:latin typeface="Comic Sans MS" panose="030F0702030302020204" pitchFamily="66" charset="0"/>
                <a:ea typeface="Calibri" panose="020F0502020204030204" pitchFamily="34" charset="0"/>
                <a:cs typeface="Times New Roman" panose="02020603050405020304" pitchFamily="18" charset="0"/>
              </a:rPr>
              <a:t>, </a:t>
            </a:r>
            <a:r>
              <a:rPr lang="en-AU" sz="2400" dirty="0" err="1">
                <a:latin typeface="Comic Sans MS" panose="030F0702030302020204" pitchFamily="66" charset="0"/>
                <a:ea typeface="Calibri" panose="020F0502020204030204" pitchFamily="34" charset="0"/>
                <a:cs typeface="Times New Roman" panose="02020603050405020304" pitchFamily="18" charset="0"/>
              </a:rPr>
              <a:t>etc</a:t>
            </a:r>
            <a:endParaRPr lang="en-AU"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endParaRPr lang="en-AU"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endParaRPr lang="en-AU" sz="24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31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print">
            <a:extLst>
              <a:ext uri="{28A0092B-C50C-407E-A947-70E740481C1C}">
                <a14:useLocalDpi xmlns:a14="http://schemas.microsoft.com/office/drawing/2010/main" val="0"/>
              </a:ext>
            </a:extLst>
          </a:blip>
          <a:srcRect r="26" b="42108"/>
          <a:stretch/>
        </p:blipFill>
        <p:spPr bwMode="auto">
          <a:xfrm>
            <a:off x="0" y="-664029"/>
            <a:ext cx="12192000" cy="75220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59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174" y="825909"/>
            <a:ext cx="9158397" cy="5552546"/>
          </a:xfrm>
          <a:prstGeom prst="rect">
            <a:avLst/>
          </a:prstGeom>
        </p:spPr>
        <p:txBody>
          <a:bodyPr wrap="square">
            <a:spAutoFit/>
          </a:bodyPr>
          <a:lstStyle/>
          <a:p>
            <a:pPr>
              <a:lnSpc>
                <a:spcPct val="107000"/>
              </a:lnSpc>
              <a:spcAft>
                <a:spcPts val="800"/>
              </a:spcAft>
            </a:pPr>
            <a:r>
              <a:rPr lang="en-AU" sz="2400" b="1" dirty="0">
                <a:solidFill>
                  <a:srgbClr val="0046AC"/>
                </a:solidFill>
                <a:latin typeface="Comic Sans MS" panose="030F0702030302020204" pitchFamily="66" charset="0"/>
                <a:ea typeface="Calibri" panose="020F0502020204030204" pitchFamily="34" charset="0"/>
                <a:cs typeface="Times New Roman" panose="02020603050405020304" pitchFamily="18" charset="0"/>
              </a:rPr>
              <a:t>Lutheran schools are communities</a:t>
            </a:r>
            <a:r>
              <a:rPr lang="en-AU" sz="2400" dirty="0">
                <a:solidFill>
                  <a:srgbClr val="2E74B5"/>
                </a:solidFill>
                <a:latin typeface="Comic Sans MS" panose="030F0702030302020204" pitchFamily="66" charset="0"/>
                <a:ea typeface="Calibri" panose="020F0502020204030204" pitchFamily="34" charset="0"/>
                <a:cs typeface="Times New Roman" panose="02020603050405020304" pitchFamily="18" charset="0"/>
              </a:rPr>
              <a:t> </a:t>
            </a:r>
            <a:r>
              <a:rPr lang="en-AU" sz="2400" dirty="0">
                <a:latin typeface="Comic Sans MS" panose="030F0702030302020204" pitchFamily="66" charset="0"/>
                <a:ea typeface="Calibri" panose="020F0502020204030204" pitchFamily="34" charset="0"/>
                <a:cs typeface="Times New Roman" panose="02020603050405020304" pitchFamily="18" charset="0"/>
              </a:rPr>
              <a:t>which recognise the brokenness of humanity and yet are places where grace abounds, reflecting the unconditional love of the Father, revealed through the saving work of his Son, Jesus.</a:t>
            </a:r>
          </a:p>
          <a:p>
            <a:pPr>
              <a:lnSpc>
                <a:spcPct val="107000"/>
              </a:lnSpc>
              <a:spcAft>
                <a:spcPts val="800"/>
              </a:spcAft>
            </a:pPr>
            <a:r>
              <a:rPr lang="en-AU" sz="2400" i="1" dirty="0">
                <a:latin typeface="Comic Sans MS" panose="030F0702030302020204" pitchFamily="66" charset="0"/>
                <a:ea typeface="Calibri" panose="020F0502020204030204" pitchFamily="34" charset="0"/>
                <a:cs typeface="Times New Roman" panose="02020603050405020304" pitchFamily="18" charset="0"/>
              </a:rPr>
              <a:t> </a:t>
            </a:r>
            <a:endParaRPr lang="en-AU"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AU" sz="2400" b="1" i="1" dirty="0">
                <a:latin typeface="Comic Sans MS" panose="030F0702030302020204" pitchFamily="66" charset="0"/>
                <a:ea typeface="Calibri" panose="020F0502020204030204" pitchFamily="34" charset="0"/>
                <a:cs typeface="Times New Roman" panose="02020603050405020304" pitchFamily="18" charset="0"/>
              </a:rPr>
              <a:t>Pathways: spiritual focus</a:t>
            </a:r>
            <a:r>
              <a:rPr lang="en-AU" sz="2400" b="1" dirty="0">
                <a:latin typeface="Comic Sans MS" panose="030F0702030302020204" pitchFamily="66" charset="0"/>
                <a:ea typeface="Calibri" panose="020F0502020204030204" pitchFamily="34" charset="0"/>
                <a:cs typeface="Times New Roman" panose="02020603050405020304" pitchFamily="18" charset="0"/>
              </a:rPr>
              <a:t> </a:t>
            </a:r>
            <a:r>
              <a:rPr lang="en-AU" sz="2400" dirty="0" smtClean="0">
                <a:latin typeface="Comic Sans MS" panose="030F0702030302020204" pitchFamily="66" charset="0"/>
                <a:ea typeface="Calibri" panose="020F0502020204030204" pitchFamily="34" charset="0"/>
                <a:cs typeface="Times New Roman" panose="02020603050405020304" pitchFamily="18" charset="0"/>
              </a:rPr>
              <a:t>– </a:t>
            </a:r>
            <a:r>
              <a:rPr lang="en-AU" sz="2400" i="1" dirty="0" smtClean="0">
                <a:latin typeface="Comic Sans MS" panose="030F0702030302020204" pitchFamily="66" charset="0"/>
                <a:ea typeface="Calibri" panose="020F0502020204030204" pitchFamily="34" charset="0"/>
                <a:cs typeface="Times New Roman" panose="02020603050405020304" pitchFamily="18" charset="0"/>
              </a:rPr>
              <a:t>God’s </a:t>
            </a:r>
            <a:r>
              <a:rPr lang="en-AU" sz="2400" i="1" dirty="0">
                <a:latin typeface="Comic Sans MS" panose="030F0702030302020204" pitchFamily="66" charset="0"/>
                <a:ea typeface="Calibri" panose="020F0502020204030204" pitchFamily="34" charset="0"/>
                <a:cs typeface="Times New Roman" panose="02020603050405020304" pitchFamily="18" charset="0"/>
              </a:rPr>
              <a:t>story God’s message</a:t>
            </a:r>
            <a:endParaRPr lang="en-AU"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AU" sz="2400" b="1" i="1" dirty="0">
                <a:latin typeface="Comic Sans MS" panose="030F0702030302020204" pitchFamily="66" charset="0"/>
                <a:ea typeface="Calibri" panose="020F0502020204030204" pitchFamily="34" charset="0"/>
                <a:cs typeface="Times New Roman" panose="02020603050405020304" pitchFamily="18" charset="0"/>
              </a:rPr>
              <a:t>Pathways: theological </a:t>
            </a:r>
            <a:r>
              <a:rPr lang="en-AU" sz="2400" b="1" i="1" dirty="0" smtClean="0">
                <a:latin typeface="Comic Sans MS" panose="030F0702030302020204" pitchFamily="66" charset="0"/>
                <a:ea typeface="Calibri" panose="020F0502020204030204" pitchFamily="34" charset="0"/>
                <a:cs typeface="Times New Roman" panose="02020603050405020304" pitchFamily="18" charset="0"/>
              </a:rPr>
              <a:t>focus</a:t>
            </a:r>
            <a:r>
              <a:rPr lang="en-AU" sz="2400" b="1" dirty="0" smtClean="0">
                <a:latin typeface="Comic Sans MS" panose="030F0702030302020204" pitchFamily="66" charset="0"/>
                <a:ea typeface="Calibri" panose="020F0502020204030204" pitchFamily="34" charset="0"/>
                <a:cs typeface="Times New Roman" panose="02020603050405020304" pitchFamily="18" charset="0"/>
              </a:rPr>
              <a:t> </a:t>
            </a:r>
            <a:r>
              <a:rPr lang="en-AU" sz="2400" dirty="0" smtClean="0">
                <a:latin typeface="Comic Sans MS" panose="030F0702030302020204" pitchFamily="66" charset="0"/>
                <a:ea typeface="Calibri" panose="020F0502020204030204" pitchFamily="34" charset="0"/>
                <a:cs typeface="Times New Roman" panose="02020603050405020304" pitchFamily="18" charset="0"/>
              </a:rPr>
              <a:t>– </a:t>
            </a:r>
            <a:r>
              <a:rPr lang="en-AU" sz="2400" i="1" dirty="0" smtClean="0">
                <a:latin typeface="Comic Sans MS" panose="030F0702030302020204" pitchFamily="66" charset="0"/>
                <a:ea typeface="Calibri" panose="020F0502020204030204" pitchFamily="34" charset="0"/>
                <a:cs typeface="Times New Roman" panose="02020603050405020304" pitchFamily="18" charset="0"/>
              </a:rPr>
              <a:t>Freedom </a:t>
            </a:r>
            <a:r>
              <a:rPr lang="en-AU" sz="2400" i="1" dirty="0">
                <a:latin typeface="Comic Sans MS" panose="030F0702030302020204" pitchFamily="66" charset="0"/>
                <a:ea typeface="Calibri" panose="020F0502020204030204" pitchFamily="34" charset="0"/>
                <a:cs typeface="Times New Roman" panose="02020603050405020304" pitchFamily="18" charset="0"/>
              </a:rPr>
              <a:t>encounter</a:t>
            </a:r>
            <a:endParaRPr lang="en-AU" sz="2400"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AU" sz="2400" b="1" i="1" dirty="0" smtClean="0">
                <a:latin typeface="Comic Sans MS" panose="030F0702030302020204" pitchFamily="66" charset="0"/>
                <a:ea typeface="Calibri" panose="020F0502020204030204" pitchFamily="34" charset="0"/>
                <a:cs typeface="Times New Roman" panose="02020603050405020304" pitchFamily="18" charset="0"/>
              </a:rPr>
              <a:t>Equip</a:t>
            </a:r>
            <a:r>
              <a:rPr lang="en-AU" sz="2400" dirty="0" smtClean="0">
                <a:latin typeface="Comic Sans MS" panose="030F0702030302020204" pitchFamily="66" charset="0"/>
                <a:ea typeface="Calibri" panose="020F0502020204030204" pitchFamily="34" charset="0"/>
                <a:cs typeface="Times New Roman" panose="02020603050405020304" pitchFamily="18" charset="0"/>
              </a:rPr>
              <a:t> – Module 1,2</a:t>
            </a:r>
            <a:r>
              <a:rPr lang="en-AU" sz="2400" dirty="0">
                <a:latin typeface="Comic Sans MS" panose="030F0702030302020204" pitchFamily="66" charset="0"/>
                <a:ea typeface="Calibri" panose="020F0502020204030204" pitchFamily="34" charset="0"/>
                <a:cs typeface="Times New Roman" panose="02020603050405020304" pitchFamily="18" charset="0"/>
              </a:rPr>
              <a:t>, 5,10</a:t>
            </a:r>
          </a:p>
          <a:p>
            <a:pPr>
              <a:lnSpc>
                <a:spcPct val="107000"/>
              </a:lnSpc>
              <a:spcAft>
                <a:spcPts val="800"/>
              </a:spcAft>
            </a:pPr>
            <a:r>
              <a:rPr lang="en-AU" sz="2400" b="1" i="1" dirty="0">
                <a:latin typeface="Comic Sans MS" panose="030F0702030302020204" pitchFamily="66" charset="0"/>
                <a:ea typeface="Calibri" panose="020F0502020204030204" pitchFamily="34" charset="0"/>
                <a:cs typeface="Times New Roman" panose="02020603050405020304" pitchFamily="18" charset="0"/>
              </a:rPr>
              <a:t>Christian Studies Curriculum Framework</a:t>
            </a:r>
            <a:r>
              <a:rPr lang="en-AU" sz="2400" b="1" dirty="0">
                <a:latin typeface="Comic Sans MS" panose="030F0702030302020204" pitchFamily="66" charset="0"/>
                <a:ea typeface="Calibri" panose="020F0502020204030204" pitchFamily="34" charset="0"/>
                <a:cs typeface="Times New Roman" panose="02020603050405020304" pitchFamily="18" charset="0"/>
              </a:rPr>
              <a:t> </a:t>
            </a:r>
            <a:r>
              <a:rPr lang="en-AU" sz="2400" dirty="0">
                <a:latin typeface="Comic Sans MS" panose="030F0702030302020204" pitchFamily="66" charset="0"/>
                <a:ea typeface="Calibri" panose="020F0502020204030204" pitchFamily="34" charset="0"/>
                <a:cs typeface="Times New Roman" panose="02020603050405020304" pitchFamily="18" charset="0"/>
              </a:rPr>
              <a:t>– Christian beliefs</a:t>
            </a:r>
          </a:p>
          <a:p>
            <a:pPr>
              <a:lnSpc>
                <a:spcPct val="107000"/>
              </a:lnSpc>
              <a:spcAft>
                <a:spcPts val="800"/>
              </a:spcAft>
            </a:pPr>
            <a:r>
              <a:rPr lang="en-AU" sz="2400" b="1" i="1" dirty="0">
                <a:latin typeface="Comic Sans MS" panose="030F0702030302020204" pitchFamily="66" charset="0"/>
                <a:ea typeface="Calibri" panose="020F0502020204030204" pitchFamily="34" charset="0"/>
                <a:cs typeface="Times New Roman" panose="02020603050405020304" pitchFamily="18" charset="0"/>
              </a:rPr>
              <a:t>Vision for learners</a:t>
            </a:r>
            <a:r>
              <a:rPr lang="en-AU" sz="2400" b="1" dirty="0">
                <a:latin typeface="Comic Sans MS" panose="030F0702030302020204" pitchFamily="66" charset="0"/>
                <a:ea typeface="Calibri" panose="020F0502020204030204" pitchFamily="34" charset="0"/>
                <a:cs typeface="Times New Roman" panose="02020603050405020304" pitchFamily="18" charset="0"/>
              </a:rPr>
              <a:t> </a:t>
            </a:r>
            <a:r>
              <a:rPr lang="en-AU" sz="2400" dirty="0">
                <a:latin typeface="Comic Sans MS" panose="030F0702030302020204" pitchFamily="66" charset="0"/>
                <a:ea typeface="Calibri" panose="020F0502020204030204" pitchFamily="34" charset="0"/>
                <a:cs typeface="Times New Roman" panose="02020603050405020304" pitchFamily="18" charset="0"/>
              </a:rPr>
              <a:t>– A framework for Lutheran schools</a:t>
            </a:r>
          </a:p>
          <a:p>
            <a:pPr>
              <a:lnSpc>
                <a:spcPct val="107000"/>
              </a:lnSpc>
              <a:spcAft>
                <a:spcPts val="800"/>
              </a:spcAft>
            </a:pPr>
            <a:r>
              <a:rPr lang="en-AU" sz="2400" b="1" i="1" dirty="0">
                <a:latin typeface="Comic Sans MS" panose="030F0702030302020204" pitchFamily="66" charset="0"/>
                <a:ea typeface="Calibri" panose="020F0502020204030204" pitchFamily="34" charset="0"/>
                <a:cs typeface="Times New Roman" panose="02020603050405020304" pitchFamily="18" charset="0"/>
              </a:rPr>
              <a:t>Leadership Development Program</a:t>
            </a:r>
            <a:r>
              <a:rPr lang="en-AU" sz="2400" b="1" dirty="0">
                <a:latin typeface="Comic Sans MS" panose="030F0702030302020204" pitchFamily="66" charset="0"/>
                <a:ea typeface="Calibri" panose="020F0502020204030204" pitchFamily="34" charset="0"/>
                <a:cs typeface="Times New Roman" panose="02020603050405020304" pitchFamily="18" charset="0"/>
              </a:rPr>
              <a:t> </a:t>
            </a:r>
            <a:r>
              <a:rPr lang="en-AU" sz="2400" dirty="0" smtClean="0">
                <a:latin typeface="Comic Sans MS" panose="030F0702030302020204" pitchFamily="66" charset="0"/>
                <a:ea typeface="Calibri" panose="020F0502020204030204" pitchFamily="34" charset="0"/>
                <a:cs typeface="Times New Roman" panose="02020603050405020304" pitchFamily="18" charset="0"/>
              </a:rPr>
              <a:t>– Education </a:t>
            </a:r>
            <a:r>
              <a:rPr lang="en-AU" sz="2400" dirty="0">
                <a:latin typeface="Comic Sans MS" panose="030F0702030302020204" pitchFamily="66" charset="0"/>
                <a:ea typeface="Calibri" panose="020F0502020204030204" pitchFamily="34" charset="0"/>
                <a:cs typeface="Times New Roman" panose="02020603050405020304" pitchFamily="18" charset="0"/>
              </a:rPr>
              <a:t>and theology in dialogue</a:t>
            </a:r>
            <a:endParaRPr lang="en-AU" sz="24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017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257" y="612893"/>
            <a:ext cx="9436630" cy="2677656"/>
          </a:xfrm>
          <a:prstGeom prst="rect">
            <a:avLst/>
          </a:prstGeom>
          <a:noFill/>
        </p:spPr>
        <p:txBody>
          <a:bodyPr wrap="square" rtlCol="0">
            <a:spAutoFit/>
          </a:bodyPr>
          <a:lstStyle/>
          <a:p>
            <a:pPr algn="ctr"/>
            <a:r>
              <a:rPr lang="en-AU" sz="2800" dirty="0" smtClean="0">
                <a:latin typeface="Comic Sans MS" panose="030F0702030302020204" pitchFamily="66" charset="0"/>
              </a:rPr>
              <a:t>How could you see the Lutheran lens being used throughout the career journey of staff? </a:t>
            </a:r>
          </a:p>
          <a:p>
            <a:pPr algn="ctr"/>
            <a:r>
              <a:rPr lang="en-AU" sz="2400" dirty="0" smtClean="0">
                <a:latin typeface="Comic Sans MS" panose="030F0702030302020204" pitchFamily="66" charset="0"/>
              </a:rPr>
              <a:t>(induction, first year, 2-5 years, 5-10 years </a:t>
            </a:r>
            <a:r>
              <a:rPr lang="en-AU" sz="2400" dirty="0" err="1" smtClean="0">
                <a:latin typeface="Comic Sans MS" panose="030F0702030302020204" pitchFamily="66" charset="0"/>
              </a:rPr>
              <a:t>etc</a:t>
            </a:r>
            <a:r>
              <a:rPr lang="en-AU" sz="2400" dirty="0" smtClean="0">
                <a:latin typeface="Comic Sans MS" panose="030F0702030302020204" pitchFamily="66" charset="0"/>
              </a:rPr>
              <a:t>)</a:t>
            </a:r>
          </a:p>
          <a:p>
            <a:pPr algn="ctr"/>
            <a:endParaRPr lang="en-AU" sz="2800" dirty="0" smtClean="0">
              <a:latin typeface="Comic Sans MS" panose="030F0702030302020204" pitchFamily="66" charset="0"/>
            </a:endParaRPr>
          </a:p>
          <a:p>
            <a:pPr algn="ctr"/>
            <a:endParaRPr lang="en-AU" sz="2800" dirty="0">
              <a:latin typeface="Comic Sans MS" panose="030F0702030302020204" pitchFamily="66" charset="0"/>
            </a:endParaRPr>
          </a:p>
          <a:p>
            <a:pPr algn="ctr"/>
            <a:endParaRPr lang="en-AU" sz="2800" dirty="0" smtClean="0">
              <a:latin typeface="Comic Sans MS" panose="030F0702030302020204" pitchFamily="66" charset="0"/>
            </a:endParaRPr>
          </a:p>
        </p:txBody>
      </p:sp>
    </p:spTree>
    <p:extLst>
      <p:ext uri="{BB962C8B-B14F-4D97-AF65-F5344CB8AC3E}">
        <p14:creationId xmlns:p14="http://schemas.microsoft.com/office/powerpoint/2010/main" val="238002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43" y="947057"/>
            <a:ext cx="8196943" cy="400110"/>
          </a:xfrm>
          <a:prstGeom prst="rect">
            <a:avLst/>
          </a:prstGeom>
          <a:noFill/>
        </p:spPr>
        <p:txBody>
          <a:bodyPr wrap="square" rtlCol="0">
            <a:spAutoFit/>
          </a:bodyPr>
          <a:lstStyle/>
          <a:p>
            <a:r>
              <a:rPr lang="en-AU" sz="2000" dirty="0" smtClean="0">
                <a:latin typeface="Comic Sans MS" panose="030F0702030302020204" pitchFamily="66" charset="0"/>
              </a:rPr>
              <a:t>The website resources and links</a:t>
            </a:r>
            <a:endParaRPr lang="en-AU" sz="2000" dirty="0">
              <a:latin typeface="Comic Sans MS" panose="030F0702030302020204" pitchFamily="66" charset="0"/>
            </a:endParaRPr>
          </a:p>
        </p:txBody>
      </p:sp>
    </p:spTree>
    <p:extLst>
      <p:ext uri="{BB962C8B-B14F-4D97-AF65-F5344CB8AC3E}">
        <p14:creationId xmlns:p14="http://schemas.microsoft.com/office/powerpoint/2010/main" val="3025258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26"/>
          <a:stretch/>
        </p:blipFill>
        <p:spPr>
          <a:xfrm>
            <a:off x="2332893" y="-187779"/>
            <a:ext cx="7209691" cy="7045779"/>
          </a:xfrm>
        </p:spPr>
      </p:pic>
      <p:pic>
        <p:nvPicPr>
          <p:cNvPr id="6" name="Picture 5"/>
          <p:cNvPicPr/>
          <p:nvPr/>
        </p:nvPicPr>
        <p:blipFill rotWithShape="1">
          <a:blip r:embed="rId4">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
        <p:nvSpPr>
          <p:cNvPr id="2" name="Right Arrow 1"/>
          <p:cNvSpPr/>
          <p:nvPr/>
        </p:nvSpPr>
        <p:spPr>
          <a:xfrm rot="10800000">
            <a:off x="9106971" y="3175090"/>
            <a:ext cx="246888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95287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5936" y="254006"/>
            <a:ext cx="6492240" cy="1002871"/>
          </a:xfrm>
          <a:prstGeom prst="rect">
            <a:avLst/>
          </a:prstGeom>
        </p:spPr>
      </p:pic>
      <p:sp>
        <p:nvSpPr>
          <p:cNvPr id="2" name="TextBox 1"/>
          <p:cNvSpPr txBox="1"/>
          <p:nvPr/>
        </p:nvSpPr>
        <p:spPr>
          <a:xfrm>
            <a:off x="1205948" y="2120348"/>
            <a:ext cx="8242852" cy="3785652"/>
          </a:xfrm>
          <a:prstGeom prst="rect">
            <a:avLst/>
          </a:prstGeom>
          <a:noFill/>
        </p:spPr>
        <p:txBody>
          <a:bodyPr wrap="square" rtlCol="0">
            <a:spAutoFit/>
          </a:bodyPr>
          <a:lstStyle/>
          <a:p>
            <a:pPr>
              <a:lnSpc>
                <a:spcPct val="200000"/>
              </a:lnSpc>
            </a:pPr>
            <a:r>
              <a:rPr lang="en-AU" sz="2400" dirty="0" smtClean="0">
                <a:latin typeface="Comic Sans MS" panose="030F0702030302020204" pitchFamily="66" charset="0"/>
              </a:rPr>
              <a:t>Excellence in learning</a:t>
            </a:r>
          </a:p>
          <a:p>
            <a:pPr>
              <a:lnSpc>
                <a:spcPct val="200000"/>
              </a:lnSpc>
            </a:pPr>
            <a:r>
              <a:rPr lang="en-AU" sz="2400" dirty="0" smtClean="0">
                <a:latin typeface="Comic Sans MS" panose="030F0702030302020204" pitchFamily="66" charset="0"/>
              </a:rPr>
              <a:t>Ongoing improvement and innovation</a:t>
            </a:r>
          </a:p>
          <a:p>
            <a:pPr>
              <a:lnSpc>
                <a:spcPct val="200000"/>
              </a:lnSpc>
            </a:pPr>
            <a:r>
              <a:rPr lang="en-AU" sz="2400" dirty="0" smtClean="0">
                <a:latin typeface="Comic Sans MS" panose="030F0702030302020204" pitchFamily="66" charset="0"/>
              </a:rPr>
              <a:t>Strengthening Lutheran identity</a:t>
            </a:r>
          </a:p>
          <a:p>
            <a:pPr>
              <a:lnSpc>
                <a:spcPct val="200000"/>
              </a:lnSpc>
            </a:pPr>
            <a:r>
              <a:rPr lang="en-AU" sz="2400" dirty="0" smtClean="0">
                <a:latin typeface="Comic Sans MS" panose="030F0702030302020204" pitchFamily="66" charset="0"/>
              </a:rPr>
              <a:t>Community building</a:t>
            </a:r>
          </a:p>
          <a:p>
            <a:pPr>
              <a:lnSpc>
                <a:spcPct val="200000"/>
              </a:lnSpc>
            </a:pPr>
            <a:r>
              <a:rPr lang="en-AU" sz="2400" dirty="0" smtClean="0">
                <a:latin typeface="Comic Sans MS" panose="030F0702030302020204" pitchFamily="66" charset="0"/>
              </a:rPr>
              <a:t>Leading effective organisation and management</a:t>
            </a:r>
            <a:endParaRPr lang="en-AU" sz="2400" dirty="0">
              <a:latin typeface="Comic Sans MS" panose="030F0702030302020204" pitchFamily="66" charset="0"/>
            </a:endParaRPr>
          </a:p>
        </p:txBody>
      </p:sp>
      <p:sp>
        <p:nvSpPr>
          <p:cNvPr id="3" name="TextBox 2"/>
          <p:cNvSpPr txBox="1"/>
          <p:nvPr/>
        </p:nvSpPr>
        <p:spPr>
          <a:xfrm>
            <a:off x="1083194" y="1457780"/>
            <a:ext cx="7292710" cy="461665"/>
          </a:xfrm>
          <a:prstGeom prst="rect">
            <a:avLst/>
          </a:prstGeom>
          <a:noFill/>
        </p:spPr>
        <p:txBody>
          <a:bodyPr wrap="square" rtlCol="0">
            <a:spAutoFit/>
          </a:bodyPr>
          <a:lstStyle/>
          <a:p>
            <a:r>
              <a:rPr lang="en-AU" sz="2400" b="1" dirty="0" smtClean="0">
                <a:latin typeface="Comic Sans MS" panose="030F0702030302020204" pitchFamily="66" charset="0"/>
              </a:rPr>
              <a:t>Core areas of work – ‘What’ leaders do…</a:t>
            </a:r>
            <a:endParaRPr lang="en-AU" sz="2400" b="1" dirty="0">
              <a:latin typeface="Comic Sans MS" panose="030F0702030302020204" pitchFamily="66" charset="0"/>
            </a:endParaRPr>
          </a:p>
        </p:txBody>
      </p:sp>
    </p:spTree>
    <p:extLst>
      <p:ext uri="{BB962C8B-B14F-4D97-AF65-F5344CB8AC3E}">
        <p14:creationId xmlns:p14="http://schemas.microsoft.com/office/powerpoint/2010/main" val="2558879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07365" y="94689"/>
            <a:ext cx="7087833" cy="10948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168" y="1902341"/>
            <a:ext cx="6031832" cy="5003335"/>
          </a:xfrm>
          <a:prstGeom prst="rect">
            <a:avLst/>
          </a:prstGeom>
        </p:spPr>
      </p:pic>
      <p:sp>
        <p:nvSpPr>
          <p:cNvPr id="9" name="Rectangle 8"/>
          <p:cNvSpPr/>
          <p:nvPr/>
        </p:nvSpPr>
        <p:spPr>
          <a:xfrm>
            <a:off x="0" y="1970127"/>
            <a:ext cx="6160168" cy="3046988"/>
          </a:xfrm>
          <a:prstGeom prst="rect">
            <a:avLst/>
          </a:prstGeom>
        </p:spPr>
        <p:txBody>
          <a:bodyPr wrap="square">
            <a:spAutoFit/>
          </a:bodyPr>
          <a:lstStyle/>
          <a:p>
            <a:pPr marL="342900" indent="-342900">
              <a:buFont typeface="+mj-lt"/>
              <a:buAutoNum type="arabicPeriod"/>
            </a:pPr>
            <a:r>
              <a:rPr lang="en-AU" sz="2400" dirty="0">
                <a:latin typeface="Comic Sans MS" panose="030F0702030302020204" pitchFamily="66" charset="0"/>
              </a:rPr>
              <a:t>How do </a:t>
            </a:r>
            <a:r>
              <a:rPr lang="en-AU" sz="2400" dirty="0" smtClean="0">
                <a:latin typeface="Comic Sans MS" panose="030F0702030302020204" pitchFamily="66" charset="0"/>
              </a:rPr>
              <a:t>the explanations and Vocational practices descriptors speak </a:t>
            </a:r>
            <a:r>
              <a:rPr lang="en-AU" sz="2400" dirty="0">
                <a:latin typeface="Comic Sans MS" panose="030F0702030302020204" pitchFamily="66" charset="0"/>
              </a:rPr>
              <a:t>to you </a:t>
            </a:r>
            <a:r>
              <a:rPr lang="en-AU" sz="2400" dirty="0" smtClean="0">
                <a:latin typeface="Comic Sans MS" panose="030F0702030302020204" pitchFamily="66" charset="0"/>
              </a:rPr>
              <a:t>and your role?</a:t>
            </a:r>
          </a:p>
          <a:p>
            <a:endParaRPr lang="en-AU" sz="2400" dirty="0">
              <a:latin typeface="Comic Sans MS" panose="030F0702030302020204" pitchFamily="66" charset="0"/>
            </a:endParaRPr>
          </a:p>
          <a:p>
            <a:r>
              <a:rPr lang="en-AU" sz="2400" dirty="0" smtClean="0">
                <a:latin typeface="Comic Sans MS" panose="030F0702030302020204" pitchFamily="66" charset="0"/>
              </a:rPr>
              <a:t>2. How </a:t>
            </a:r>
            <a:r>
              <a:rPr lang="en-AU" sz="2400" dirty="0">
                <a:latin typeface="Comic Sans MS" panose="030F0702030302020204" pitchFamily="66" charset="0"/>
              </a:rPr>
              <a:t>could you </a:t>
            </a:r>
            <a:r>
              <a:rPr lang="en-AU" sz="2400" dirty="0" smtClean="0">
                <a:latin typeface="Comic Sans MS" panose="030F0702030302020204" pitchFamily="66" charset="0"/>
              </a:rPr>
              <a:t>collaboratively use these to continue to grow as a </a:t>
            </a:r>
            <a:r>
              <a:rPr lang="en-AU" sz="2400" dirty="0">
                <a:latin typeface="Comic Sans MS" panose="030F0702030302020204" pitchFamily="66" charset="0"/>
              </a:rPr>
              <a:t>high </a:t>
            </a:r>
            <a:r>
              <a:rPr lang="en-AU" sz="2400" dirty="0" smtClean="0">
                <a:latin typeface="Comic Sans MS" panose="030F0702030302020204" pitchFamily="66" charset="0"/>
              </a:rPr>
              <a:t>performing team?</a:t>
            </a:r>
          </a:p>
          <a:p>
            <a:endParaRPr lang="en-AU" sz="2400" dirty="0">
              <a:latin typeface="Comic Sans MS" panose="030F0702030302020204" pitchFamily="66" charset="0"/>
            </a:endParaRPr>
          </a:p>
        </p:txBody>
      </p:sp>
    </p:spTree>
    <p:extLst>
      <p:ext uri="{BB962C8B-B14F-4D97-AF65-F5344CB8AC3E}">
        <p14:creationId xmlns:p14="http://schemas.microsoft.com/office/powerpoint/2010/main" val="3053506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26"/>
          <a:stretch/>
        </p:blipFill>
        <p:spPr>
          <a:xfrm>
            <a:off x="2332893" y="-187779"/>
            <a:ext cx="7209691" cy="7045779"/>
          </a:xfrm>
        </p:spPr>
      </p:pic>
      <p:pic>
        <p:nvPicPr>
          <p:cNvPr id="5" name="Picture 4"/>
          <p:cNvPicPr/>
          <p:nvPr/>
        </p:nvPicPr>
        <p:blipFill rotWithShape="1">
          <a:blip r:embed="rId4">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
        <p:nvSpPr>
          <p:cNvPr id="2" name="Right Arrow 1"/>
          <p:cNvSpPr/>
          <p:nvPr/>
        </p:nvSpPr>
        <p:spPr>
          <a:xfrm>
            <a:off x="804512" y="3190330"/>
            <a:ext cx="2331720"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0789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001" y="1620883"/>
            <a:ext cx="9070112" cy="4878723"/>
            <a:chOff x="1489510" y="648116"/>
            <a:chExt cx="9070112" cy="4878723"/>
          </a:xfrm>
        </p:grpSpPr>
        <p:sp>
          <p:nvSpPr>
            <p:cNvPr id="3" name="TextBox 17"/>
            <p:cNvSpPr txBox="1">
              <a:spLocks noChangeArrowheads="1"/>
            </p:cNvSpPr>
            <p:nvPr/>
          </p:nvSpPr>
          <p:spPr bwMode="auto">
            <a:xfrm>
              <a:off x="1489510" y="648116"/>
              <a:ext cx="9070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2400" b="1" dirty="0">
                  <a:latin typeface="Comic Sans MS" panose="030F0702030302020204" pitchFamily="66" charset="0"/>
                </a:rPr>
                <a:t>C</a:t>
              </a:r>
              <a:r>
                <a:rPr lang="en-US" sz="2400" b="1" dirty="0" smtClean="0">
                  <a:latin typeface="Comic Sans MS" panose="030F0702030302020204" pitchFamily="66" charset="0"/>
                </a:rPr>
                <a:t>apabilities, descriptors </a:t>
              </a:r>
              <a:r>
                <a:rPr lang="en-US" sz="2400" b="1" dirty="0">
                  <a:latin typeface="Comic Sans MS" panose="030F0702030302020204" pitchFamily="66" charset="0"/>
                </a:rPr>
                <a:t>– “HOW” leaders do what they do</a:t>
              </a:r>
            </a:p>
          </p:txBody>
        </p:sp>
        <p:grpSp>
          <p:nvGrpSpPr>
            <p:cNvPr id="9" name="Group 33"/>
            <p:cNvGrpSpPr>
              <a:grpSpLocks/>
            </p:cNvGrpSpPr>
            <p:nvPr/>
          </p:nvGrpSpPr>
          <p:grpSpPr bwMode="auto">
            <a:xfrm>
              <a:off x="3931403" y="1936867"/>
              <a:ext cx="22225" cy="3589972"/>
              <a:chOff x="3402013" y="2550478"/>
              <a:chExt cx="22225" cy="3589972"/>
            </a:xfrm>
          </p:grpSpPr>
          <p:cxnSp>
            <p:nvCxnSpPr>
              <p:cNvPr id="11" name="Straight Arrow Connector 24"/>
              <p:cNvCxnSpPr>
                <a:cxnSpLocks noChangeShapeType="1"/>
              </p:cNvCxnSpPr>
              <p:nvPr/>
            </p:nvCxnSpPr>
            <p:spPr bwMode="auto">
              <a:xfrm rot="5400000" flipH="1" flipV="1">
                <a:off x="2797969" y="3175159"/>
                <a:ext cx="1250950" cy="1588"/>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12" name="Straight Arrow Connector 25"/>
              <p:cNvCxnSpPr>
                <a:cxnSpLocks noChangeShapeType="1"/>
              </p:cNvCxnSpPr>
              <p:nvPr/>
            </p:nvCxnSpPr>
            <p:spPr bwMode="auto">
              <a:xfrm rot="16200000" flipH="1">
                <a:off x="2778920" y="5514181"/>
                <a:ext cx="1249362" cy="3175"/>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grpSp>
        <p:grpSp>
          <p:nvGrpSpPr>
            <p:cNvPr id="13" name="Group 34"/>
            <p:cNvGrpSpPr>
              <a:grpSpLocks/>
            </p:cNvGrpSpPr>
            <p:nvPr/>
          </p:nvGrpSpPr>
          <p:grpSpPr bwMode="auto">
            <a:xfrm>
              <a:off x="5242678" y="1936867"/>
              <a:ext cx="22225" cy="3589972"/>
              <a:chOff x="4713288" y="2550478"/>
              <a:chExt cx="22225" cy="3589972"/>
            </a:xfrm>
          </p:grpSpPr>
          <p:cxnSp>
            <p:nvCxnSpPr>
              <p:cNvPr id="15" name="Straight Arrow Connector 27"/>
              <p:cNvCxnSpPr>
                <a:cxnSpLocks noChangeShapeType="1"/>
              </p:cNvCxnSpPr>
              <p:nvPr/>
            </p:nvCxnSpPr>
            <p:spPr bwMode="auto">
              <a:xfrm rot="5400000" flipH="1" flipV="1">
                <a:off x="4109244" y="3175159"/>
                <a:ext cx="1250950" cy="1588"/>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16" name="Straight Arrow Connector 28"/>
              <p:cNvCxnSpPr>
                <a:cxnSpLocks noChangeShapeType="1"/>
              </p:cNvCxnSpPr>
              <p:nvPr/>
            </p:nvCxnSpPr>
            <p:spPr bwMode="auto">
              <a:xfrm rot="16200000" flipH="1">
                <a:off x="4089401" y="5514975"/>
                <a:ext cx="1249362" cy="1587"/>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grpSp>
        <p:grpSp>
          <p:nvGrpSpPr>
            <p:cNvPr id="17" name="Group 35"/>
            <p:cNvGrpSpPr>
              <a:grpSpLocks/>
            </p:cNvGrpSpPr>
            <p:nvPr/>
          </p:nvGrpSpPr>
          <p:grpSpPr bwMode="auto">
            <a:xfrm>
              <a:off x="6542840" y="1937503"/>
              <a:ext cx="22225" cy="3578225"/>
              <a:chOff x="6013450" y="2551113"/>
              <a:chExt cx="22225" cy="3578225"/>
            </a:xfrm>
          </p:grpSpPr>
          <p:cxnSp>
            <p:nvCxnSpPr>
              <p:cNvPr id="19" name="Straight Arrow Connector 30"/>
              <p:cNvCxnSpPr>
                <a:cxnSpLocks noChangeShapeType="1"/>
              </p:cNvCxnSpPr>
              <p:nvPr/>
            </p:nvCxnSpPr>
            <p:spPr bwMode="auto">
              <a:xfrm rot="5400000" flipH="1" flipV="1">
                <a:off x="5410201" y="3175000"/>
                <a:ext cx="1249362" cy="1587"/>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0" name="Straight Arrow Connector 31"/>
              <p:cNvCxnSpPr>
                <a:cxnSpLocks noChangeShapeType="1"/>
              </p:cNvCxnSpPr>
              <p:nvPr/>
            </p:nvCxnSpPr>
            <p:spPr bwMode="auto">
              <a:xfrm rot="16200000" flipH="1">
                <a:off x="5389562" y="5503863"/>
                <a:ext cx="1249363" cy="1588"/>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grpSp>
        <p:grpSp>
          <p:nvGrpSpPr>
            <p:cNvPr id="21" name="Group 38"/>
            <p:cNvGrpSpPr>
              <a:grpSpLocks/>
            </p:cNvGrpSpPr>
            <p:nvPr/>
          </p:nvGrpSpPr>
          <p:grpSpPr bwMode="auto">
            <a:xfrm>
              <a:off x="7843003" y="1937503"/>
              <a:ext cx="22225" cy="3578225"/>
              <a:chOff x="7313613" y="2551113"/>
              <a:chExt cx="22225" cy="3578225"/>
            </a:xfrm>
          </p:grpSpPr>
          <p:cxnSp>
            <p:nvCxnSpPr>
              <p:cNvPr id="23" name="Straight Arrow Connector 33"/>
              <p:cNvCxnSpPr>
                <a:cxnSpLocks noChangeShapeType="1"/>
              </p:cNvCxnSpPr>
              <p:nvPr/>
            </p:nvCxnSpPr>
            <p:spPr bwMode="auto">
              <a:xfrm rot="5400000" flipH="1" flipV="1">
                <a:off x="6710363" y="3175000"/>
                <a:ext cx="1249362" cy="1588"/>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4" name="Straight Arrow Connector 34"/>
              <p:cNvCxnSpPr>
                <a:cxnSpLocks noChangeShapeType="1"/>
              </p:cNvCxnSpPr>
              <p:nvPr/>
            </p:nvCxnSpPr>
            <p:spPr bwMode="auto">
              <a:xfrm rot="16200000" flipH="1">
                <a:off x="6690519" y="5503069"/>
                <a:ext cx="1249363" cy="3175"/>
              </a:xfrm>
              <a:prstGeom prst="straightConnector1">
                <a:avLst/>
              </a:prstGeom>
              <a:noFill/>
              <a:ln w="22225">
                <a:solidFill>
                  <a:schemeClr val="bg1"/>
                </a:solidFill>
                <a:round/>
                <a:headEnd/>
                <a:tailEnd type="arrow" w="med" len="med"/>
              </a:ln>
              <a:extLst>
                <a:ext uri="{909E8E84-426E-40dd-AFC4-6F175D3DCCD1}">
                  <a14:hiddenFill xmlns="" xmlns:a14="http://schemas.microsoft.com/office/drawing/2010/main">
                    <a:noFill/>
                  </a14:hiddenFill>
                </a:ext>
              </a:extLst>
            </p:spPr>
          </p:cxnSp>
        </p:grpSp>
      </p:grpSp>
      <p:pic>
        <p:nvPicPr>
          <p:cNvPr id="2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326"/>
          <a:stretch/>
        </p:blipFill>
        <p:spPr>
          <a:xfrm>
            <a:off x="2033081" y="384692"/>
            <a:ext cx="7416462" cy="1070043"/>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081" y="2383520"/>
            <a:ext cx="5849589" cy="4104975"/>
          </a:xfrm>
          <a:prstGeom prst="rect">
            <a:avLst/>
          </a:prstGeom>
        </p:spPr>
      </p:pic>
    </p:spTree>
    <p:extLst>
      <p:ext uri="{BB962C8B-B14F-4D97-AF65-F5344CB8AC3E}">
        <p14:creationId xmlns:p14="http://schemas.microsoft.com/office/powerpoint/2010/main" val="2155498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2"/>
          <p:cNvSpPr txBox="1">
            <a:spLocks noChangeArrowheads="1"/>
          </p:cNvSpPr>
          <p:nvPr/>
        </p:nvSpPr>
        <p:spPr bwMode="auto">
          <a:xfrm>
            <a:off x="850466" y="641101"/>
            <a:ext cx="9036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just">
              <a:buClr>
                <a:srgbClr val="990033"/>
              </a:buClr>
              <a:buSzTx/>
              <a:buFontTx/>
              <a:buNone/>
            </a:pPr>
            <a:r>
              <a:rPr lang="en-AU" sz="3200" b="1" dirty="0" smtClean="0">
                <a:solidFill>
                  <a:srgbClr val="002060"/>
                </a:solidFill>
                <a:latin typeface="Calibri" charset="0"/>
                <a:cs typeface="Calibri" charset="0"/>
              </a:rPr>
              <a:t>Growing oneself</a:t>
            </a:r>
            <a:endParaRPr lang="en-AU" sz="3200" b="1" dirty="0">
              <a:solidFill>
                <a:srgbClr val="002060"/>
              </a:solidFill>
              <a:latin typeface="Calibri" charset="0"/>
              <a:cs typeface="Calibri" charset="0"/>
            </a:endParaRPr>
          </a:p>
        </p:txBody>
      </p:sp>
      <p:sp>
        <p:nvSpPr>
          <p:cNvPr id="12" name="Text Box 6"/>
          <p:cNvSpPr txBox="1">
            <a:spLocks noChangeArrowheads="1"/>
          </p:cNvSpPr>
          <p:nvPr/>
        </p:nvSpPr>
        <p:spPr bwMode="auto">
          <a:xfrm>
            <a:off x="850464" y="1314450"/>
            <a:ext cx="10365402" cy="95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spcAft>
                <a:spcPts val="600"/>
              </a:spcAft>
            </a:pPr>
            <a:r>
              <a:rPr lang="en-AU" sz="1800" b="1" dirty="0" smtClean="0">
                <a:solidFill>
                  <a:srgbClr val="002060"/>
                </a:solidFill>
                <a:latin typeface="Calibri" charset="0"/>
                <a:cs typeface="Calibri" charset="0"/>
              </a:rPr>
              <a:t>Capabilities: </a:t>
            </a:r>
          </a:p>
          <a:p>
            <a:pPr>
              <a:spcAft>
                <a:spcPts val="600"/>
              </a:spcAft>
            </a:pPr>
            <a:r>
              <a:rPr lang="en-AU" sz="1400" b="1" dirty="0" smtClean="0">
                <a:solidFill>
                  <a:srgbClr val="002060"/>
                </a:solidFill>
                <a:latin typeface="Calibri" charset="0"/>
                <a:cs typeface="Calibri" charset="0"/>
              </a:rPr>
              <a:t>Building </a:t>
            </a:r>
            <a:r>
              <a:rPr lang="en-AU" sz="1400" b="1" dirty="0">
                <a:solidFill>
                  <a:srgbClr val="002060"/>
                </a:solidFill>
                <a:latin typeface="Calibri" charset="0"/>
                <a:cs typeface="Calibri" charset="0"/>
              </a:rPr>
              <a:t>Self </a:t>
            </a:r>
            <a:r>
              <a:rPr lang="en-AU" sz="1400" b="1" dirty="0" smtClean="0">
                <a:solidFill>
                  <a:srgbClr val="002060"/>
                </a:solidFill>
                <a:latin typeface="Calibri" charset="0"/>
                <a:cs typeface="Calibri" charset="0"/>
              </a:rPr>
              <a:t>Awareness</a:t>
            </a:r>
            <a:endParaRPr lang="en-AU" sz="1400" b="1" dirty="0">
              <a:solidFill>
                <a:srgbClr val="002060"/>
              </a:solidFill>
              <a:latin typeface="Calibri" charset="0"/>
              <a:cs typeface="Calibri" charset="0"/>
            </a:endParaRPr>
          </a:p>
          <a:p>
            <a:pPr>
              <a:spcAft>
                <a:spcPts val="600"/>
              </a:spcAft>
            </a:pPr>
            <a:r>
              <a:rPr lang="en-AU" sz="1400" dirty="0">
                <a:latin typeface="Calibri" charset="0"/>
                <a:cs typeface="Calibri" charset="0"/>
              </a:rPr>
              <a:t>Involves building an understanding of oneself - being </a:t>
            </a:r>
            <a:r>
              <a:rPr lang="ja-JP" altLang="en-AU" sz="1400" dirty="0">
                <a:latin typeface="Calibri" charset="0"/>
                <a:cs typeface="Calibri" charset="0"/>
              </a:rPr>
              <a:t>‘</a:t>
            </a:r>
            <a:r>
              <a:rPr lang="en-AU" altLang="ja-JP" sz="1400" dirty="0">
                <a:latin typeface="Calibri" charset="0"/>
                <a:cs typeface="Calibri" charset="0"/>
              </a:rPr>
              <a:t>in tune</a:t>
            </a:r>
            <a:r>
              <a:rPr lang="ja-JP" altLang="en-AU" sz="1400" dirty="0">
                <a:latin typeface="Calibri" charset="0"/>
                <a:cs typeface="Calibri" charset="0"/>
              </a:rPr>
              <a:t>’</a:t>
            </a:r>
            <a:r>
              <a:rPr lang="en-AU" altLang="ja-JP" sz="1400" dirty="0">
                <a:latin typeface="Calibri" charset="0"/>
                <a:cs typeface="Calibri" charset="0"/>
              </a:rPr>
              <a:t> with ones own biases, assumptions, thoughts and feelings and having an awareness of how these impact our decision making capacity or how one presents to others.  It includes the capacity to control or suspend one</a:t>
            </a:r>
            <a:r>
              <a:rPr lang="ja-JP" altLang="en-AU" sz="1400" dirty="0">
                <a:latin typeface="Calibri" charset="0"/>
                <a:cs typeface="Calibri" charset="0"/>
              </a:rPr>
              <a:t>’</a:t>
            </a:r>
            <a:r>
              <a:rPr lang="en-AU" altLang="ja-JP" sz="1400" dirty="0">
                <a:latin typeface="Calibri" charset="0"/>
                <a:cs typeface="Calibri" charset="0"/>
              </a:rPr>
              <a:t>s own thoughts, emotions and judgements and be comfortable in ambiguous or stressful situations without making reactive decisions or jumping to irrational or emotive conclusions.</a:t>
            </a:r>
            <a:endParaRPr lang="en-AU" sz="1400" dirty="0">
              <a:latin typeface="Calibri" charset="0"/>
              <a:cs typeface="Calibri" charset="0"/>
            </a:endParaRPr>
          </a:p>
        </p:txBody>
      </p:sp>
      <p:sp>
        <p:nvSpPr>
          <p:cNvPr id="13" name="Text Box 6"/>
          <p:cNvSpPr txBox="1">
            <a:spLocks noChangeArrowheads="1"/>
          </p:cNvSpPr>
          <p:nvPr/>
        </p:nvSpPr>
        <p:spPr bwMode="auto">
          <a:xfrm>
            <a:off x="840868" y="2979281"/>
            <a:ext cx="1036540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spcAft>
                <a:spcPts val="600"/>
              </a:spcAft>
            </a:pPr>
            <a:r>
              <a:rPr lang="en-AU" sz="1400" b="1" dirty="0">
                <a:solidFill>
                  <a:srgbClr val="002060"/>
                </a:solidFill>
                <a:latin typeface="Calibri" charset="0"/>
                <a:cs typeface="Calibri" charset="0"/>
              </a:rPr>
              <a:t>Deepening </a:t>
            </a:r>
            <a:r>
              <a:rPr lang="en-AU" sz="1400" b="1" dirty="0" smtClean="0">
                <a:solidFill>
                  <a:srgbClr val="002060"/>
                </a:solidFill>
                <a:latin typeface="Calibri" charset="0"/>
                <a:cs typeface="Calibri" charset="0"/>
              </a:rPr>
              <a:t>Faith</a:t>
            </a:r>
            <a:endParaRPr lang="en-AU" sz="1400" b="1" dirty="0">
              <a:solidFill>
                <a:srgbClr val="002060"/>
              </a:solidFill>
              <a:latin typeface="Calibri" charset="0"/>
              <a:cs typeface="Calibri" charset="0"/>
            </a:endParaRPr>
          </a:p>
          <a:p>
            <a:pPr>
              <a:spcAft>
                <a:spcPts val="600"/>
              </a:spcAft>
            </a:pPr>
            <a:r>
              <a:rPr lang="en-AU" sz="1400" dirty="0">
                <a:latin typeface="Calibri" charset="0"/>
                <a:cs typeface="Calibri" charset="0"/>
              </a:rPr>
              <a:t>Expresses itself in a practice of service to others and to God and provides a framework for making meaning, developing identity and relationships.  It includes witnessing to the Christian faith as one walks a spiritual path with Jesus and recognising God's presence in daily experiences and the importance of faith in both joyous and challenging times.  At its highest it involves a deep understanding and application of Lutheran theology that truly exemplifies “law and gospel” in action.</a:t>
            </a:r>
          </a:p>
        </p:txBody>
      </p:sp>
      <p:sp>
        <p:nvSpPr>
          <p:cNvPr id="14" name="Text Box 3"/>
          <p:cNvSpPr txBox="1">
            <a:spLocks noChangeArrowheads="1"/>
          </p:cNvSpPr>
          <p:nvPr/>
        </p:nvSpPr>
        <p:spPr bwMode="auto">
          <a:xfrm>
            <a:off x="850464" y="4278884"/>
            <a:ext cx="1036540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spcAft>
                <a:spcPts val="600"/>
              </a:spcAft>
            </a:pPr>
            <a:r>
              <a:rPr lang="en-AU" sz="1400" b="1" dirty="0">
                <a:solidFill>
                  <a:srgbClr val="002060"/>
                </a:solidFill>
                <a:latin typeface="Calibri" charset="0"/>
                <a:cs typeface="Calibri" charset="0"/>
              </a:rPr>
              <a:t>Learning &amp; </a:t>
            </a:r>
            <a:r>
              <a:rPr lang="en-AU" sz="1400" b="1" dirty="0" smtClean="0">
                <a:solidFill>
                  <a:srgbClr val="002060"/>
                </a:solidFill>
                <a:latin typeface="Calibri" charset="0"/>
                <a:cs typeface="Calibri" charset="0"/>
              </a:rPr>
              <a:t>Adapting</a:t>
            </a:r>
            <a:endParaRPr lang="en-AU" sz="1400" dirty="0">
              <a:solidFill>
                <a:srgbClr val="002060"/>
              </a:solidFill>
              <a:latin typeface="Calibri" charset="0"/>
              <a:cs typeface="Calibri" charset="0"/>
            </a:endParaRPr>
          </a:p>
          <a:p>
            <a:pPr>
              <a:spcAft>
                <a:spcPts val="600"/>
              </a:spcAft>
            </a:pPr>
            <a:r>
              <a:rPr lang="en-AU" sz="1400" dirty="0">
                <a:latin typeface="Calibri" charset="0"/>
                <a:cs typeface="Calibri" charset="0"/>
              </a:rPr>
              <a:t>Is the desire to learn and grow in one’s chosen professional vocation.  It includes being open-minded to new information and feedback from others, objectively considering other interpretations and demonstrating a readiness to adapt one</a:t>
            </a:r>
            <a:r>
              <a:rPr lang="ja-JP" altLang="en-AU" sz="1400" dirty="0">
                <a:latin typeface="Calibri" charset="0"/>
                <a:cs typeface="Calibri" charset="0"/>
              </a:rPr>
              <a:t>’</a:t>
            </a:r>
            <a:r>
              <a:rPr lang="en-AU" altLang="ja-JP" sz="1400" dirty="0">
                <a:latin typeface="Calibri" charset="0"/>
                <a:cs typeface="Calibri" charset="0"/>
              </a:rPr>
              <a:t>s thinking and practice in order to improve.  At its highest, it involves the capacity to transform one</a:t>
            </a:r>
            <a:r>
              <a:rPr lang="ja-JP" altLang="en-AU" sz="1400" dirty="0">
                <a:latin typeface="Calibri" charset="0"/>
                <a:cs typeface="Calibri" charset="0"/>
              </a:rPr>
              <a:t>’</a:t>
            </a:r>
            <a:r>
              <a:rPr lang="en-AU" altLang="ja-JP" sz="1400" dirty="0">
                <a:latin typeface="Calibri" charset="0"/>
                <a:cs typeface="Calibri" charset="0"/>
              </a:rPr>
              <a:t>s habitual mental and emotional patterns.  This includes consciously choosing alternate way of thinking, feeling and acting that best serve us in reaching our highest potential as leaders in Lutheran Education. </a:t>
            </a:r>
            <a:endParaRPr lang="en-AU" sz="1400" dirty="0">
              <a:latin typeface="Calibri" charset="0"/>
              <a:cs typeface="Calibri" charset="0"/>
            </a:endParaRPr>
          </a:p>
        </p:txBody>
      </p:sp>
      <p:sp>
        <p:nvSpPr>
          <p:cNvPr id="15" name="Text Box 2"/>
          <p:cNvSpPr txBox="1">
            <a:spLocks noChangeArrowheads="1"/>
          </p:cNvSpPr>
          <p:nvPr/>
        </p:nvSpPr>
        <p:spPr bwMode="auto">
          <a:xfrm>
            <a:off x="831275" y="5577235"/>
            <a:ext cx="1038459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355600">
              <a:defRPr sz="1000">
                <a:solidFill>
                  <a:schemeClr val="tx1"/>
                </a:solidFill>
                <a:latin typeface="Arial" charset="0"/>
                <a:ea typeface="ＭＳ Ｐゴシック" charset="0"/>
                <a:cs typeface="ＭＳ Ｐゴシック" charset="0"/>
              </a:defRPr>
            </a:lvl1pPr>
            <a:lvl2pPr marL="742950" indent="-285750" defTabSz="355600">
              <a:defRPr sz="1000">
                <a:solidFill>
                  <a:schemeClr val="tx1"/>
                </a:solidFill>
                <a:latin typeface="Arial" charset="0"/>
                <a:ea typeface="ＭＳ Ｐゴシック" charset="0"/>
              </a:defRPr>
            </a:lvl2pPr>
            <a:lvl3pPr marL="1143000" indent="-228600" defTabSz="355600">
              <a:defRPr sz="1000">
                <a:solidFill>
                  <a:schemeClr val="tx1"/>
                </a:solidFill>
                <a:latin typeface="Arial" charset="0"/>
                <a:ea typeface="ＭＳ Ｐゴシック" charset="0"/>
              </a:defRPr>
            </a:lvl3pPr>
            <a:lvl4pPr marL="1600200" indent="-228600" defTabSz="355600">
              <a:defRPr sz="1000">
                <a:solidFill>
                  <a:schemeClr val="tx1"/>
                </a:solidFill>
                <a:latin typeface="Arial" charset="0"/>
                <a:ea typeface="ＭＳ Ｐゴシック" charset="0"/>
              </a:defRPr>
            </a:lvl4pPr>
            <a:lvl5pPr marL="2057400" indent="-228600" defTabSz="355600">
              <a:defRPr sz="1000">
                <a:solidFill>
                  <a:schemeClr val="tx1"/>
                </a:solidFill>
                <a:latin typeface="Arial" charset="0"/>
                <a:ea typeface="ＭＳ Ｐゴシック" charset="0"/>
              </a:defRPr>
            </a:lvl5pPr>
            <a:lvl6pPr marL="2514600" indent="-228600" algn="ctr" defTabSz="355600"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defTabSz="355600"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defTabSz="355600"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defTabSz="355600"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spcAft>
                <a:spcPts val="600"/>
              </a:spcAft>
              <a:defRPr/>
            </a:pPr>
            <a:r>
              <a:rPr lang="en-AU" sz="1400" b="1" dirty="0">
                <a:solidFill>
                  <a:srgbClr val="002060"/>
                </a:solidFill>
                <a:latin typeface="Calibri"/>
                <a:cs typeface="Calibri"/>
              </a:rPr>
              <a:t>Living Positively</a:t>
            </a:r>
            <a:endParaRPr lang="en-AU" sz="1400" dirty="0">
              <a:solidFill>
                <a:srgbClr val="002060"/>
              </a:solidFill>
              <a:latin typeface="Calibri"/>
              <a:cs typeface="Calibri"/>
            </a:endParaRPr>
          </a:p>
          <a:p>
            <a:pPr>
              <a:spcAft>
                <a:spcPts val="600"/>
              </a:spcAft>
              <a:defRPr/>
            </a:pPr>
            <a:r>
              <a:rPr lang="en-AU" sz="1400" dirty="0">
                <a:latin typeface="Calibri"/>
                <a:cs typeface="Calibri"/>
              </a:rPr>
              <a:t>Is the ability to maintain a positive outlook or perspective, even in the face of obstacles or setbacks.  It includes being optimistic about the future, and consciously choosing to project warmth, faith and hope in the guidance of God.  It involves valuing the contributions of all and creating an sense of optimism by building a positive and energetic climate of encouragement and support, even during times of difficulty or change.</a:t>
            </a:r>
          </a:p>
        </p:txBody>
      </p:sp>
    </p:spTree>
    <p:extLst>
      <p:ext uri="{BB962C8B-B14F-4D97-AF65-F5344CB8AC3E}">
        <p14:creationId xmlns:p14="http://schemas.microsoft.com/office/powerpoint/2010/main" val="164652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043" y="1224394"/>
            <a:ext cx="9717937" cy="5755422"/>
          </a:xfrm>
          <a:prstGeom prst="rect">
            <a:avLst/>
          </a:prstGeom>
        </p:spPr>
        <p:txBody>
          <a:bodyPr wrap="square">
            <a:spAutoFit/>
          </a:bodyPr>
          <a:lstStyle/>
          <a:p>
            <a:r>
              <a:rPr lang="en-US" sz="1400" dirty="0">
                <a:solidFill>
                  <a:srgbClr val="002060"/>
                </a:solidFill>
              </a:rPr>
              <a:t> </a:t>
            </a:r>
            <a:r>
              <a:rPr lang="en-AU" b="1" dirty="0" smtClean="0">
                <a:solidFill>
                  <a:srgbClr val="002060"/>
                </a:solidFill>
                <a:latin typeface="Calibri" charset="0"/>
                <a:cs typeface="Calibri" charset="0"/>
              </a:rPr>
              <a:t>Capabilities</a:t>
            </a:r>
            <a:r>
              <a:rPr lang="en-AU" b="1" dirty="0">
                <a:solidFill>
                  <a:srgbClr val="002060"/>
                </a:solidFill>
                <a:latin typeface="Calibri" charset="0"/>
                <a:cs typeface="Calibri" charset="0"/>
              </a:rPr>
              <a:t>: </a:t>
            </a:r>
            <a:r>
              <a:rPr lang="en-AU" b="1" dirty="0" smtClean="0">
                <a:solidFill>
                  <a:srgbClr val="002060"/>
                </a:solidFill>
                <a:latin typeface="Calibri" charset="0"/>
                <a:cs typeface="Calibri" charset="0"/>
              </a:rPr>
              <a:t> </a:t>
            </a:r>
            <a:r>
              <a:rPr lang="en-AU" sz="1400" b="1" dirty="0" smtClean="0">
                <a:solidFill>
                  <a:srgbClr val="002060"/>
                </a:solidFill>
                <a:latin typeface="Calibri" charset="0"/>
                <a:cs typeface="Calibri" charset="0"/>
              </a:rPr>
              <a:t>Building </a:t>
            </a:r>
            <a:r>
              <a:rPr lang="en-AU" sz="1400" b="1" dirty="0">
                <a:solidFill>
                  <a:srgbClr val="002060"/>
                </a:solidFill>
                <a:latin typeface="Calibri" charset="0"/>
                <a:cs typeface="Calibri" charset="0"/>
              </a:rPr>
              <a:t>Self Awareness</a:t>
            </a:r>
          </a:p>
          <a:p>
            <a:r>
              <a:rPr lang="en-US" sz="1400" dirty="0" smtClean="0"/>
              <a:t>Involves </a:t>
            </a:r>
            <a:r>
              <a:rPr lang="en-US" sz="1400" dirty="0"/>
              <a:t>building an understanding of oneself ­ being ‘in tune’ with one’s own biases, assumptions, thoughts and feelings. It is having an awareness of how these impact our decision making capacity or how one presents to others. It includes the capacity to control or suspend thoughts, emotions and judgements and be comfortable in ambiguous or stressful situations without making reactive decisions or jumping to irrational or emotive conclusions.</a:t>
            </a:r>
            <a:endParaRPr lang="en-AU" sz="1400" dirty="0"/>
          </a:p>
          <a:p>
            <a:r>
              <a:rPr lang="en-US" sz="1400" dirty="0"/>
              <a:t> </a:t>
            </a:r>
            <a:endParaRPr lang="en-AU" sz="1400" dirty="0"/>
          </a:p>
          <a:p>
            <a:r>
              <a:rPr lang="en-US" sz="1400" b="1" dirty="0">
                <a:solidFill>
                  <a:srgbClr val="002060"/>
                </a:solidFill>
              </a:rPr>
              <a:t>Descriptors</a:t>
            </a:r>
            <a:endParaRPr lang="en-AU" sz="1400" dirty="0">
              <a:solidFill>
                <a:srgbClr val="002060"/>
              </a:solidFill>
            </a:endParaRPr>
          </a:p>
          <a:p>
            <a:r>
              <a:rPr lang="en-US" sz="1400" dirty="0"/>
              <a:t>	</a:t>
            </a:r>
            <a:endParaRPr lang="en-AU" sz="1400" dirty="0"/>
          </a:p>
          <a:p>
            <a:pPr marL="342900" lvl="0" indent="-342900">
              <a:buFont typeface="+mj-lt"/>
              <a:buAutoNum type="arabicPeriod"/>
            </a:pPr>
            <a:r>
              <a:rPr lang="en-US" sz="1400" b="1" dirty="0"/>
              <a:t>Aware of one’s own thoughts and feelings:  </a:t>
            </a:r>
            <a:r>
              <a:rPr lang="en-US" sz="1400" dirty="0"/>
              <a:t>Is conscious of and pays attention to one’s thoughts and feelings.  Is aware of how one is listening, speaking or acting, and is conscious of personal biases and assumptions.  Can observe patterns in one’s thoughts and feelings and is aware of how to respond as a consequence</a:t>
            </a:r>
            <a:r>
              <a:rPr lang="en-US" sz="1400" dirty="0" smtClean="0"/>
              <a:t>.</a:t>
            </a:r>
          </a:p>
          <a:p>
            <a:pPr marL="342900" lvl="0" indent="-342900">
              <a:buFont typeface="+mj-lt"/>
              <a:buAutoNum type="arabicPeriod"/>
            </a:pPr>
            <a:endParaRPr lang="en-AU" sz="1400" dirty="0"/>
          </a:p>
          <a:p>
            <a:pPr marL="342900" lvl="0" indent="-342900">
              <a:buFont typeface="+mj-lt"/>
              <a:buAutoNum type="arabicPeriod"/>
            </a:pPr>
            <a:r>
              <a:rPr lang="en-US" sz="1400" b="1" dirty="0"/>
              <a:t>Aware of impact:  </a:t>
            </a:r>
            <a:r>
              <a:rPr lang="en-US" sz="1400" dirty="0"/>
              <a:t>Is aware of and </a:t>
            </a:r>
            <a:r>
              <a:rPr lang="en-US" sz="1400" dirty="0" err="1"/>
              <a:t>recognises</a:t>
            </a:r>
            <a:r>
              <a:rPr lang="en-US" sz="1400" dirty="0"/>
              <a:t> how patterns of thinking, feeling and behaving impacts on oneself and others.  Understands both the positive and potentially damaging impact that emotions and </a:t>
            </a:r>
            <a:r>
              <a:rPr lang="en-US" sz="1400" dirty="0" err="1"/>
              <a:t>behaviour</a:t>
            </a:r>
            <a:r>
              <a:rPr lang="en-US" sz="1400" dirty="0"/>
              <a:t> can have on others, including colleagues, staﬀ, other professionals, students and parents. Understands when one’s thoughts or emotions are biasing on decision-making capacity</a:t>
            </a:r>
            <a:r>
              <a:rPr lang="en-US" sz="1400" dirty="0" smtClean="0"/>
              <a:t>.</a:t>
            </a:r>
          </a:p>
          <a:p>
            <a:pPr marL="342900" lvl="0" indent="-342900">
              <a:buFont typeface="+mj-lt"/>
              <a:buAutoNum type="arabicPeriod"/>
            </a:pPr>
            <a:endParaRPr lang="en-AU" sz="1400" dirty="0"/>
          </a:p>
          <a:p>
            <a:pPr marL="342900" lvl="0" indent="-342900">
              <a:buFont typeface="+mj-lt"/>
              <a:buAutoNum type="arabicPeriod"/>
            </a:pPr>
            <a:r>
              <a:rPr lang="en-US" sz="1400" b="1" dirty="0"/>
              <a:t>Controls &amp; manages emotions: </a:t>
            </a:r>
            <a:r>
              <a:rPr lang="en-US" sz="1400" dirty="0"/>
              <a:t>Controls outward expression of emotions and feelings. Projects a calm, controlled and clear-headed </a:t>
            </a:r>
            <a:r>
              <a:rPr lang="en-US" sz="1400" dirty="0" err="1"/>
              <a:t>demeanour</a:t>
            </a:r>
            <a:r>
              <a:rPr lang="en-US" sz="1400" dirty="0"/>
              <a:t>, even under conditions of high stress. Has the capacity to masterfully maintain composure and control</a:t>
            </a:r>
            <a:r>
              <a:rPr lang="en-US" sz="1400" dirty="0" smtClean="0"/>
              <a:t>.</a:t>
            </a:r>
          </a:p>
          <a:p>
            <a:pPr marL="342900" lvl="0" indent="-342900">
              <a:buFont typeface="+mj-lt"/>
              <a:buAutoNum type="arabicPeriod"/>
            </a:pPr>
            <a:endParaRPr lang="en-AU" sz="1400" dirty="0"/>
          </a:p>
          <a:p>
            <a:pPr marL="342900" lvl="0" indent="-342900">
              <a:buFont typeface="+mj-lt"/>
              <a:buAutoNum type="arabicPeriod"/>
            </a:pPr>
            <a:r>
              <a:rPr lang="en-US" sz="1400" b="1" dirty="0"/>
              <a:t>Suspends judgement: </a:t>
            </a:r>
            <a:r>
              <a:rPr lang="en-US" sz="1400" dirty="0"/>
              <a:t>Is aware of when one is judging rather than observing. Demonstrates the capacity to ‘suspend’ observations without immediately judging or </a:t>
            </a:r>
            <a:r>
              <a:rPr lang="en-US" sz="1400" dirty="0" err="1"/>
              <a:t>categorising</a:t>
            </a:r>
            <a:r>
              <a:rPr lang="en-US" sz="1400" dirty="0"/>
              <a:t> what we see or hear. Calmly ‘holds’ anxiety, risk and ambiguity, rather than jumping to irrational or emotive conclusions, or making reactive decisions as a way to ‘move on’.</a:t>
            </a:r>
            <a:endParaRPr lang="en-AU" sz="1400" dirty="0"/>
          </a:p>
          <a:p>
            <a:r>
              <a:rPr lang="en-US" sz="1400" dirty="0"/>
              <a:t/>
            </a:r>
            <a:br>
              <a:rPr lang="en-US" sz="1400" dirty="0"/>
            </a:b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AU" sz="1400" dirty="0"/>
          </a:p>
        </p:txBody>
      </p:sp>
      <p:sp>
        <p:nvSpPr>
          <p:cNvPr id="3" name="Down Arrow 2"/>
          <p:cNvSpPr/>
          <p:nvPr/>
        </p:nvSpPr>
        <p:spPr>
          <a:xfrm>
            <a:off x="493823" y="3239910"/>
            <a:ext cx="382772" cy="26528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Box 42"/>
          <p:cNvSpPr txBox="1">
            <a:spLocks noChangeArrowheads="1"/>
          </p:cNvSpPr>
          <p:nvPr/>
        </p:nvSpPr>
        <p:spPr bwMode="auto">
          <a:xfrm>
            <a:off x="786809" y="505635"/>
            <a:ext cx="9036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just">
              <a:buClr>
                <a:srgbClr val="990033"/>
              </a:buClr>
              <a:buSzTx/>
              <a:buFontTx/>
              <a:buNone/>
            </a:pPr>
            <a:r>
              <a:rPr lang="en-AU" sz="3200" b="1" dirty="0" smtClean="0">
                <a:solidFill>
                  <a:srgbClr val="002060"/>
                </a:solidFill>
                <a:latin typeface="Calibri" charset="0"/>
                <a:cs typeface="Calibri" charset="0"/>
              </a:rPr>
              <a:t>Growing oneself</a:t>
            </a:r>
            <a:endParaRPr lang="en-AU" sz="3200" b="1" dirty="0">
              <a:solidFill>
                <a:srgbClr val="002060"/>
              </a:solidFill>
              <a:latin typeface="Calibri" charset="0"/>
              <a:cs typeface="Calibri" charset="0"/>
            </a:endParaRPr>
          </a:p>
        </p:txBody>
      </p:sp>
    </p:spTree>
    <p:extLst>
      <p:ext uri="{BB962C8B-B14F-4D97-AF65-F5344CB8AC3E}">
        <p14:creationId xmlns:p14="http://schemas.microsoft.com/office/powerpoint/2010/main" val="3639348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Comic Sans MS" panose="030F0702030302020204" pitchFamily="66" charset="0"/>
              </a:rPr>
              <a:t>Purposes of the day</a:t>
            </a:r>
            <a:endParaRPr lang="en-AU" b="1" dirty="0">
              <a:latin typeface="Comic Sans MS" panose="030F0702030302020204" pitchFamily="66" charset="0"/>
            </a:endParaRPr>
          </a:p>
        </p:txBody>
      </p:sp>
      <p:sp>
        <p:nvSpPr>
          <p:cNvPr id="3" name="Content Placeholder 2"/>
          <p:cNvSpPr>
            <a:spLocks noGrp="1"/>
          </p:cNvSpPr>
          <p:nvPr>
            <p:ph idx="1"/>
          </p:nvPr>
        </p:nvSpPr>
        <p:spPr>
          <a:xfrm>
            <a:off x="677334" y="1663284"/>
            <a:ext cx="8596668" cy="3880773"/>
          </a:xfrm>
        </p:spPr>
        <p:txBody>
          <a:bodyPr/>
          <a:lstStyle/>
          <a:p>
            <a:pPr marL="0" indent="0">
              <a:buNone/>
            </a:pPr>
            <a:r>
              <a:rPr lang="en-AU" sz="2000" dirty="0" smtClean="0">
                <a:latin typeface="Comic Sans MS" panose="030F0702030302020204" pitchFamily="66" charset="0"/>
              </a:rPr>
              <a:t>For participants to:</a:t>
            </a:r>
          </a:p>
          <a:p>
            <a:r>
              <a:rPr lang="en-AU" sz="2000" dirty="0">
                <a:latin typeface="Comic Sans MS" panose="030F0702030302020204" pitchFamily="66" charset="0"/>
              </a:rPr>
              <a:t>b</a:t>
            </a:r>
            <a:r>
              <a:rPr lang="en-AU" sz="2000" dirty="0" smtClean="0">
                <a:latin typeface="Comic Sans MS" panose="030F0702030302020204" pitchFamily="66" charset="0"/>
              </a:rPr>
              <a:t>ecome familiar with </a:t>
            </a:r>
            <a:r>
              <a:rPr lang="en-AU" sz="2000" i="1" dirty="0" smtClean="0">
                <a:latin typeface="Comic Sans MS" panose="030F0702030302020204" pitchFamily="66" charset="0"/>
              </a:rPr>
              <a:t>Growing deep</a:t>
            </a:r>
          </a:p>
          <a:p>
            <a:r>
              <a:rPr lang="en-AU" sz="2000" dirty="0">
                <a:latin typeface="Comic Sans MS" panose="030F0702030302020204" pitchFamily="66" charset="0"/>
              </a:rPr>
              <a:t>b</a:t>
            </a:r>
            <a:r>
              <a:rPr lang="en-AU" sz="2000" dirty="0" smtClean="0">
                <a:latin typeface="Comic Sans MS" panose="030F0702030302020204" pitchFamily="66" charset="0"/>
              </a:rPr>
              <a:t>ecome familiar with the </a:t>
            </a:r>
            <a:r>
              <a:rPr lang="en-AU" sz="2000" i="1" dirty="0" smtClean="0">
                <a:latin typeface="Comic Sans MS" panose="030F0702030302020204" pitchFamily="66" charset="0"/>
              </a:rPr>
              <a:t>Growing deep </a:t>
            </a:r>
            <a:r>
              <a:rPr lang="en-AU" sz="2000" dirty="0" smtClean="0">
                <a:latin typeface="Comic Sans MS" panose="030F0702030302020204" pitchFamily="66" charset="0"/>
              </a:rPr>
              <a:t>resources</a:t>
            </a:r>
          </a:p>
          <a:p>
            <a:r>
              <a:rPr lang="en-AU" sz="2000" dirty="0">
                <a:latin typeface="Comic Sans MS" panose="030F0702030302020204" pitchFamily="66" charset="0"/>
              </a:rPr>
              <a:t>t</a:t>
            </a:r>
            <a:r>
              <a:rPr lang="en-AU" sz="2000" dirty="0" smtClean="0">
                <a:latin typeface="Comic Sans MS" panose="030F0702030302020204" pitchFamily="66" charset="0"/>
              </a:rPr>
              <a:t>o equip participants to share </a:t>
            </a:r>
            <a:r>
              <a:rPr lang="en-AU" sz="2000" i="1" dirty="0" smtClean="0">
                <a:latin typeface="Comic Sans MS" panose="030F0702030302020204" pitchFamily="66" charset="0"/>
              </a:rPr>
              <a:t>Growing deep </a:t>
            </a:r>
            <a:r>
              <a:rPr lang="en-AU" sz="2000" dirty="0" smtClean="0">
                <a:latin typeface="Comic Sans MS" panose="030F0702030302020204" pitchFamily="66" charset="0"/>
              </a:rPr>
              <a:t>with their communities</a:t>
            </a:r>
          </a:p>
          <a:p>
            <a:r>
              <a:rPr lang="en-AU" sz="2000" dirty="0">
                <a:latin typeface="Comic Sans MS" panose="030F0702030302020204" pitchFamily="66" charset="0"/>
              </a:rPr>
              <a:t>t</a:t>
            </a:r>
            <a:r>
              <a:rPr lang="en-AU" sz="2000" dirty="0" smtClean="0">
                <a:latin typeface="Comic Sans MS" panose="030F0702030302020204" pitchFamily="66" charset="0"/>
              </a:rPr>
              <a:t>o provide time for participants to plan for the roll out of </a:t>
            </a:r>
            <a:r>
              <a:rPr lang="en-AU" sz="2000" i="1" dirty="0" smtClean="0">
                <a:latin typeface="Comic Sans MS" panose="030F0702030302020204" pitchFamily="66" charset="0"/>
              </a:rPr>
              <a:t>Growing deep</a:t>
            </a:r>
          </a:p>
          <a:p>
            <a:r>
              <a:rPr lang="en-AU" sz="2000" dirty="0">
                <a:latin typeface="Comic Sans MS" panose="030F0702030302020204" pitchFamily="66" charset="0"/>
              </a:rPr>
              <a:t>t</a:t>
            </a:r>
            <a:r>
              <a:rPr lang="en-AU" sz="2000" dirty="0" smtClean="0">
                <a:latin typeface="Comic Sans MS" panose="030F0702030302020204" pitchFamily="66" charset="0"/>
              </a:rPr>
              <a:t>o discuss ways LEA and regions can support the implementation of </a:t>
            </a:r>
            <a:r>
              <a:rPr lang="en-AU" sz="2000" i="1" dirty="0" smtClean="0">
                <a:latin typeface="Comic Sans MS" panose="030F0702030302020204" pitchFamily="66" charset="0"/>
              </a:rPr>
              <a:t>Growing deep</a:t>
            </a:r>
            <a:r>
              <a:rPr lang="en-AU" sz="2000" dirty="0" smtClean="0">
                <a:latin typeface="Comic Sans MS" panose="030F0702030302020204" pitchFamily="66" charset="0"/>
              </a:rPr>
              <a:t> in your school or early childhood service.</a:t>
            </a:r>
          </a:p>
          <a:p>
            <a:pPr marL="0" indent="0">
              <a:buNone/>
            </a:pPr>
            <a:endParaRPr lang="en-AU" dirty="0" smtClean="0">
              <a:latin typeface="Comic Sans MS" panose="030F0702030302020204" pitchFamily="66" charset="0"/>
            </a:endParaRPr>
          </a:p>
          <a:p>
            <a:pPr marL="0" indent="0">
              <a:buNone/>
            </a:pPr>
            <a:endParaRPr lang="en-AU" dirty="0">
              <a:latin typeface="Comic Sans MS" panose="030F0702030302020204" pitchFamily="66" charset="0"/>
            </a:endParaRPr>
          </a:p>
        </p:txBody>
      </p:sp>
    </p:spTree>
    <p:extLst>
      <p:ext uri="{BB962C8B-B14F-4D97-AF65-F5344CB8AC3E}">
        <p14:creationId xmlns:p14="http://schemas.microsoft.com/office/powerpoint/2010/main" val="2897506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81742"/>
            <a:ext cx="8055429" cy="400110"/>
          </a:xfrm>
          <a:prstGeom prst="rect">
            <a:avLst/>
          </a:prstGeom>
          <a:noFill/>
        </p:spPr>
        <p:txBody>
          <a:bodyPr wrap="square" rtlCol="0">
            <a:spAutoFit/>
          </a:bodyPr>
          <a:lstStyle/>
          <a:p>
            <a:r>
              <a:rPr lang="en-AU" sz="2000" dirty="0" smtClean="0">
                <a:latin typeface="Comic Sans MS" panose="030F0702030302020204" pitchFamily="66" charset="0"/>
              </a:rPr>
              <a:t>Cain McDonald shares how the capabilities could be used.</a:t>
            </a:r>
            <a:endParaRPr lang="en-AU" sz="2000" dirty="0">
              <a:latin typeface="Comic Sans MS" panose="030F0702030302020204" pitchFamily="66" charset="0"/>
            </a:endParaRPr>
          </a:p>
        </p:txBody>
      </p:sp>
    </p:spTree>
    <p:extLst>
      <p:ext uri="{BB962C8B-B14F-4D97-AF65-F5344CB8AC3E}">
        <p14:creationId xmlns:p14="http://schemas.microsoft.com/office/powerpoint/2010/main" val="4003971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41" y="1955635"/>
            <a:ext cx="5849589" cy="4104975"/>
          </a:xfrm>
          <a:prstGeom prst="rect">
            <a:avLst/>
          </a:prstGeom>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r="-326"/>
          <a:stretch/>
        </p:blipFill>
        <p:spPr>
          <a:xfrm>
            <a:off x="362326" y="219629"/>
            <a:ext cx="6579967" cy="949354"/>
          </a:xfrm>
          <a:prstGeom prst="rect">
            <a:avLst/>
          </a:prstGeom>
        </p:spPr>
      </p:pic>
      <p:sp>
        <p:nvSpPr>
          <p:cNvPr id="3" name="TextBox 17"/>
          <p:cNvSpPr txBox="1">
            <a:spLocks noChangeArrowheads="1"/>
          </p:cNvSpPr>
          <p:nvPr/>
        </p:nvSpPr>
        <p:spPr bwMode="auto">
          <a:xfrm>
            <a:off x="694238" y="1333916"/>
            <a:ext cx="59025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lgn="ctr" eaLnBrk="0" fontAlgn="base" hangingPunct="0">
              <a:spcBef>
                <a:spcPct val="0"/>
              </a:spcBef>
              <a:spcAft>
                <a:spcPct val="0"/>
              </a:spcAft>
              <a:buClr>
                <a:srgbClr val="FF9900"/>
              </a:buClr>
              <a:buSzPct val="110000"/>
            </a:pPr>
            <a:r>
              <a:rPr lang="en-US" sz="1600" b="1" dirty="0"/>
              <a:t>C</a:t>
            </a:r>
            <a:r>
              <a:rPr lang="en-US" sz="1600" b="1" dirty="0" smtClean="0"/>
              <a:t>apabilities, descriptors </a:t>
            </a:r>
            <a:r>
              <a:rPr lang="en-US" sz="1600" b="1" dirty="0"/>
              <a:t>– “HOW” leaders do what they do</a:t>
            </a:r>
          </a:p>
        </p:txBody>
      </p:sp>
      <p:sp>
        <p:nvSpPr>
          <p:cNvPr id="4" name="Oval Callout 3"/>
          <p:cNvSpPr/>
          <p:nvPr/>
        </p:nvSpPr>
        <p:spPr>
          <a:xfrm>
            <a:off x="4955459" y="1955635"/>
            <a:ext cx="7236541" cy="3678753"/>
          </a:xfrm>
          <a:prstGeom prst="wedgeEllipseCallout">
            <a:avLst>
              <a:gd name="adj1" fmla="val -95761"/>
              <a:gd name="adj2" fmla="val -45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latin typeface="Comic Sans MS" panose="030F0702030302020204" pitchFamily="66" charset="0"/>
              </a:rPr>
              <a:t>Skim through the capabilities and descriptors.</a:t>
            </a:r>
          </a:p>
          <a:p>
            <a:pPr algn="ctr"/>
            <a:r>
              <a:rPr lang="en-AU" sz="2000" dirty="0" smtClean="0">
                <a:latin typeface="Comic Sans MS" panose="030F0702030302020204" pitchFamily="66" charset="0"/>
              </a:rPr>
              <a:t>Read the Growing one self explanation and descriptors. </a:t>
            </a:r>
          </a:p>
          <a:p>
            <a:pPr algn="ctr"/>
            <a:r>
              <a:rPr lang="en-AU" sz="2000" b="1" i="1" dirty="0" smtClean="0">
                <a:latin typeface="Comic Sans MS" panose="030F0702030302020204" pitchFamily="66" charset="0"/>
              </a:rPr>
              <a:t>How could you see this being used</a:t>
            </a:r>
          </a:p>
          <a:p>
            <a:pPr marL="342900" indent="-342900" algn="ctr">
              <a:buFont typeface="Arial" panose="020B0604020202020204" pitchFamily="34" charset="0"/>
              <a:buChar char="•"/>
            </a:pPr>
            <a:r>
              <a:rPr lang="en-AU" sz="2000" b="1" i="1" dirty="0" smtClean="0">
                <a:latin typeface="Comic Sans MS" panose="030F0702030302020204" pitchFamily="66" charset="0"/>
              </a:rPr>
              <a:t>individually</a:t>
            </a:r>
          </a:p>
          <a:p>
            <a:pPr marL="342900" indent="-342900" algn="ctr">
              <a:buFont typeface="Arial" panose="020B0604020202020204" pitchFamily="34" charset="0"/>
              <a:buChar char="•"/>
            </a:pPr>
            <a:r>
              <a:rPr lang="en-AU" sz="2000" b="1" i="1" dirty="0">
                <a:latin typeface="Comic Sans MS" panose="030F0702030302020204" pitchFamily="66" charset="0"/>
              </a:rPr>
              <a:t>i</a:t>
            </a:r>
            <a:r>
              <a:rPr lang="en-AU" sz="2000" b="1" i="1" dirty="0" smtClean="0">
                <a:latin typeface="Comic Sans MS" panose="030F0702030302020204" pitchFamily="66" charset="0"/>
              </a:rPr>
              <a:t>n your team?</a:t>
            </a:r>
          </a:p>
          <a:p>
            <a:pPr algn="ctr"/>
            <a:endParaRPr lang="en-AU" dirty="0">
              <a:latin typeface="Comic Sans MS" panose="030F0702030302020204" pitchFamily="66" charset="0"/>
            </a:endParaRPr>
          </a:p>
        </p:txBody>
      </p:sp>
    </p:spTree>
    <p:extLst>
      <p:ext uri="{BB962C8B-B14F-4D97-AF65-F5344CB8AC3E}">
        <p14:creationId xmlns:p14="http://schemas.microsoft.com/office/powerpoint/2010/main" val="361043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
        <p:nvSpPr>
          <p:cNvPr id="2" name="Right Arrow 1"/>
          <p:cNvSpPr/>
          <p:nvPr/>
        </p:nvSpPr>
        <p:spPr>
          <a:xfrm>
            <a:off x="1556084" y="5374105"/>
            <a:ext cx="2299636" cy="333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585722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79430" y="1923618"/>
            <a:ext cx="4448810" cy="2376487"/>
            <a:chOff x="4765040" y="2595564"/>
            <a:chExt cx="4448810" cy="2376487"/>
          </a:xfrm>
        </p:grpSpPr>
        <p:sp>
          <p:nvSpPr>
            <p:cNvPr id="21523" name="Rectangle 31"/>
            <p:cNvSpPr>
              <a:spLocks noChangeArrowheads="1"/>
            </p:cNvSpPr>
            <p:nvPr/>
          </p:nvSpPr>
          <p:spPr bwMode="auto">
            <a:xfrm>
              <a:off x="4765040" y="3230213"/>
              <a:ext cx="2428595" cy="369332"/>
            </a:xfrm>
            <a:prstGeom prst="rect">
              <a:avLst/>
            </a:prstGeom>
            <a:solidFill>
              <a:schemeClr val="bg1"/>
            </a:solidFill>
            <a:ln>
              <a:noFill/>
            </a:ln>
            <a:extLst>
              <a:ext uri="{91240B29-F687-4f45-9708-019B960494DF}">
                <a14:hiddenLine xmlns:a14="http://schemas.microsoft.com/office/drawing/2010/main" xmlns="" w="22225">
                  <a:solidFill>
                    <a:srgbClr val="000000"/>
                  </a:solidFill>
                  <a:round/>
                  <a:headEnd/>
                  <a:tailEnd/>
                </a14:hiddenLine>
              </a:ext>
            </a:extLst>
          </p:spPr>
          <p:txBody>
            <a:bodyPr wrap="square">
              <a:spAutoFit/>
            </a:bodyPr>
            <a:lstStyle/>
            <a:p>
              <a:pPr marL="190500" indent="-190500"/>
              <a:endParaRPr lang="en-US"/>
            </a:p>
          </p:txBody>
        </p:sp>
        <p:sp>
          <p:nvSpPr>
            <p:cNvPr id="17" name="Oval 16"/>
            <p:cNvSpPr/>
            <p:nvPr/>
          </p:nvSpPr>
          <p:spPr bwMode="auto">
            <a:xfrm>
              <a:off x="6477000" y="2597151"/>
              <a:ext cx="2235200" cy="2235200"/>
            </a:xfrm>
            <a:prstGeom prst="ellipse">
              <a:avLst/>
            </a:prstGeom>
            <a:noFill/>
            <a:ln w="127000" cap="flat" cmpd="sng" algn="ctr">
              <a:solidFill>
                <a:srgbClr val="1F497D">
                  <a:lumMod val="60000"/>
                  <a:lumOff val="40000"/>
                </a:srgbClr>
              </a:solidFill>
              <a:prstDash val="solid"/>
            </a:ln>
            <a:effectLst/>
          </p:spPr>
          <p:txBody>
            <a:bodyPr anchor="ctr"/>
            <a:lstStyle/>
            <a:p>
              <a:pPr>
                <a:defRPr/>
              </a:pPr>
              <a:endParaRPr lang="en-US" kern="0" dirty="0">
                <a:solidFill>
                  <a:sysClr val="window" lastClr="FFFFFF"/>
                </a:solidFill>
                <a:latin typeface="Calibri"/>
              </a:endParaRPr>
            </a:p>
          </p:txBody>
        </p:sp>
        <p:sp>
          <p:nvSpPr>
            <p:cNvPr id="18" name="Rectangle 17"/>
            <p:cNvSpPr/>
            <p:nvPr/>
          </p:nvSpPr>
          <p:spPr bwMode="auto">
            <a:xfrm rot="8083267">
              <a:off x="6797675" y="4403726"/>
              <a:ext cx="496888" cy="344488"/>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19" name="Rectangle 18"/>
            <p:cNvSpPr/>
            <p:nvPr/>
          </p:nvSpPr>
          <p:spPr bwMode="auto">
            <a:xfrm rot="19781012">
              <a:off x="6724650" y="2595564"/>
              <a:ext cx="369888" cy="573087"/>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0" name="Rectangle 19"/>
            <p:cNvSpPr/>
            <p:nvPr/>
          </p:nvSpPr>
          <p:spPr bwMode="auto">
            <a:xfrm rot="5400000">
              <a:off x="7396957" y="3974307"/>
              <a:ext cx="595312" cy="1400175"/>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1" name="Rectangle 20"/>
            <p:cNvSpPr/>
            <p:nvPr/>
          </p:nvSpPr>
          <p:spPr bwMode="auto">
            <a:xfrm rot="5400000">
              <a:off x="6530975" y="2552702"/>
              <a:ext cx="465137" cy="1236662"/>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2" name="Isosceles Triangle 21"/>
            <p:cNvSpPr/>
            <p:nvPr/>
          </p:nvSpPr>
          <p:spPr bwMode="auto">
            <a:xfrm rot="559078">
              <a:off x="6350000" y="3265489"/>
              <a:ext cx="339725" cy="363537"/>
            </a:xfrm>
            <a:prstGeom prst="triangle">
              <a:avLst/>
            </a:prstGeom>
            <a:solidFill>
              <a:srgbClr val="1F497D">
                <a:lumMod val="60000"/>
                <a:lumOff val="40000"/>
              </a:srgbClr>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3" name="Isosceles Triangle 22"/>
            <p:cNvSpPr/>
            <p:nvPr/>
          </p:nvSpPr>
          <p:spPr bwMode="auto">
            <a:xfrm rot="13324459">
              <a:off x="8178800" y="4376739"/>
              <a:ext cx="371475" cy="333375"/>
            </a:xfrm>
            <a:prstGeom prst="triangle">
              <a:avLst/>
            </a:prstGeom>
            <a:solidFill>
              <a:srgbClr val="1F497D">
                <a:lumMod val="60000"/>
                <a:lumOff val="40000"/>
              </a:srgbClr>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4" name="Rectangle 23"/>
            <p:cNvSpPr/>
            <p:nvPr/>
          </p:nvSpPr>
          <p:spPr bwMode="auto">
            <a:xfrm rot="5400000">
              <a:off x="8217694" y="2621757"/>
              <a:ext cx="593725" cy="1236663"/>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5" name="Isosceles Triangle 24"/>
            <p:cNvSpPr/>
            <p:nvPr/>
          </p:nvSpPr>
          <p:spPr bwMode="auto">
            <a:xfrm rot="7965129">
              <a:off x="8216900" y="2773364"/>
              <a:ext cx="371475" cy="333375"/>
            </a:xfrm>
            <a:prstGeom prst="triangle">
              <a:avLst/>
            </a:prstGeom>
            <a:solidFill>
              <a:srgbClr val="1F497D">
                <a:lumMod val="60000"/>
                <a:lumOff val="40000"/>
              </a:srgbClr>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6" name="Rectangle 25"/>
            <p:cNvSpPr/>
            <p:nvPr/>
          </p:nvSpPr>
          <p:spPr bwMode="auto">
            <a:xfrm rot="4801722">
              <a:off x="8407400" y="3106739"/>
              <a:ext cx="369887" cy="573088"/>
            </a:xfrm>
            <a:prstGeom prst="rect">
              <a:avLst/>
            </a:prstGeom>
            <a:solidFill>
              <a:sysClr val="window" lastClr="FFFFFF"/>
            </a:solidFill>
            <a:ln w="9525" cap="flat" cmpd="sng" algn="ctr">
              <a:noFill/>
              <a:prstDash val="solid"/>
            </a:ln>
            <a:effectLst/>
          </p:spPr>
          <p:txBody>
            <a:bodyPr anchor="ctr"/>
            <a:lstStyle/>
            <a:p>
              <a:pPr>
                <a:defRPr/>
              </a:pPr>
              <a:endParaRPr lang="en-US" kern="0" dirty="0">
                <a:solidFill>
                  <a:sysClr val="window" lastClr="FFFFFF"/>
                </a:solidFill>
                <a:latin typeface="Calibri"/>
              </a:endParaRPr>
            </a:p>
          </p:txBody>
        </p:sp>
        <p:sp>
          <p:nvSpPr>
            <p:cNvPr id="27" name="TextBox 12"/>
            <p:cNvSpPr txBox="1">
              <a:spLocks noChangeArrowheads="1"/>
            </p:cNvSpPr>
            <p:nvPr/>
          </p:nvSpPr>
          <p:spPr bwMode="auto">
            <a:xfrm>
              <a:off x="8015288" y="3130551"/>
              <a:ext cx="1198562" cy="368300"/>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kern="0" dirty="0">
                  <a:solidFill>
                    <a:sysClr val="windowText" lastClr="000000"/>
                  </a:solidFill>
                  <a:latin typeface="Calibri"/>
                  <a:cs typeface="Calibri"/>
                </a:rPr>
                <a:t>Culture</a:t>
              </a:r>
            </a:p>
          </p:txBody>
        </p:sp>
        <p:sp>
          <p:nvSpPr>
            <p:cNvPr id="28" name="TextBox 11"/>
            <p:cNvSpPr txBox="1">
              <a:spLocks noChangeArrowheads="1"/>
            </p:cNvSpPr>
            <p:nvPr/>
          </p:nvSpPr>
          <p:spPr bwMode="auto">
            <a:xfrm>
              <a:off x="6056313" y="2843214"/>
              <a:ext cx="1462087" cy="368300"/>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kern="0" dirty="0">
                  <a:solidFill>
                    <a:sysClr val="windowText" lastClr="000000"/>
                  </a:solidFill>
                  <a:latin typeface="Calibri"/>
                  <a:cs typeface="Calibri"/>
                </a:rPr>
                <a:t>Capabilities</a:t>
              </a:r>
            </a:p>
          </p:txBody>
        </p:sp>
        <p:sp>
          <p:nvSpPr>
            <p:cNvPr id="21521" name="TextBox 10"/>
            <p:cNvSpPr txBox="1">
              <a:spLocks noChangeArrowheads="1"/>
            </p:cNvSpPr>
            <p:nvPr/>
          </p:nvSpPr>
          <p:spPr bwMode="auto">
            <a:xfrm>
              <a:off x="6881647" y="4490086"/>
              <a:ext cx="13431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eaLnBrk="1" hangingPunct="1">
                <a:buFontTx/>
                <a:buNone/>
              </a:pPr>
              <a:r>
                <a:rPr lang="en-US" sz="1800" b="1">
                  <a:latin typeface="Calibri" charset="0"/>
                  <a:cs typeface="Calibri" charset="0"/>
                </a:rPr>
                <a:t>Outcomes</a:t>
              </a:r>
            </a:p>
          </p:txBody>
        </p:sp>
      </p:grpSp>
      <p:sp>
        <p:nvSpPr>
          <p:cNvPr id="21506" name="Text Box 42"/>
          <p:cNvSpPr txBox="1">
            <a:spLocks noChangeArrowheads="1"/>
          </p:cNvSpPr>
          <p:nvPr/>
        </p:nvSpPr>
        <p:spPr bwMode="auto">
          <a:xfrm>
            <a:off x="408506" y="1488191"/>
            <a:ext cx="622829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buClr>
                <a:srgbClr val="FF9900"/>
              </a:buClr>
              <a:buSzPct val="110000"/>
              <a:buChar char="•"/>
              <a:defRPr sz="1000">
                <a:solidFill>
                  <a:schemeClr val="tx1"/>
                </a:solidFill>
                <a:latin typeface="Arial" charset="0"/>
                <a:ea typeface="ＭＳ Ｐゴシック" charset="0"/>
              </a:defRPr>
            </a:lvl9pPr>
          </a:lstStyle>
          <a:p>
            <a:pPr>
              <a:spcAft>
                <a:spcPts val="600"/>
              </a:spcAft>
              <a:buClr>
                <a:srgbClr val="99CC00"/>
              </a:buClr>
            </a:pPr>
            <a:r>
              <a:rPr lang="en-AU" sz="2000" b="1" dirty="0" smtClean="0">
                <a:solidFill>
                  <a:srgbClr val="000000"/>
                </a:solidFill>
                <a:latin typeface="Comic Sans MS" panose="030F0702030302020204" pitchFamily="66" charset="0"/>
                <a:cs typeface="Calibri" charset="0"/>
              </a:rPr>
              <a:t>Leadership </a:t>
            </a:r>
            <a:r>
              <a:rPr lang="en-AU" sz="2000" b="1" dirty="0">
                <a:solidFill>
                  <a:srgbClr val="000000"/>
                </a:solidFill>
                <a:latin typeface="Comic Sans MS" panose="030F0702030302020204" pitchFamily="66" charset="0"/>
                <a:cs typeface="Calibri" charset="0"/>
              </a:rPr>
              <a:t>and Culture</a:t>
            </a:r>
          </a:p>
          <a:p>
            <a:pPr>
              <a:spcAft>
                <a:spcPts val="600"/>
              </a:spcAft>
              <a:buClr>
                <a:srgbClr val="99CC00"/>
              </a:buClr>
            </a:pPr>
            <a:r>
              <a:rPr lang="en-AU" sz="2000" dirty="0" smtClean="0">
                <a:solidFill>
                  <a:srgbClr val="000000"/>
                </a:solidFill>
                <a:latin typeface="Comic Sans MS" panose="030F0702030302020204" pitchFamily="66" charset="0"/>
                <a:cs typeface="Calibri" charset="0"/>
              </a:rPr>
              <a:t>Workplace culture plays a critical role in influencing the behaviour of the members of an organisation and the outcomes it produces, the </a:t>
            </a:r>
            <a:r>
              <a:rPr lang="en-AU" sz="2000" dirty="0">
                <a:solidFill>
                  <a:srgbClr val="000000"/>
                </a:solidFill>
                <a:latin typeface="Comic Sans MS" panose="030F0702030302020204" pitchFamily="66" charset="0"/>
                <a:cs typeface="Calibri" charset="0"/>
              </a:rPr>
              <a:t>demonstrated capabilities and behaviour of leaders plays a particularly vital role in creating and shaping the culture. </a:t>
            </a:r>
            <a:endParaRPr lang="en-AU" sz="2000" dirty="0" smtClean="0">
              <a:solidFill>
                <a:srgbClr val="000000"/>
              </a:solidFill>
              <a:latin typeface="Comic Sans MS" panose="030F0702030302020204" pitchFamily="66" charset="0"/>
              <a:cs typeface="Calibri" charset="0"/>
            </a:endParaRPr>
          </a:p>
          <a:p>
            <a:pPr>
              <a:spcAft>
                <a:spcPts val="600"/>
              </a:spcAft>
              <a:buClr>
                <a:srgbClr val="99CC00"/>
              </a:buClr>
            </a:pPr>
            <a:endParaRPr lang="en-AU" sz="2000" dirty="0">
              <a:solidFill>
                <a:srgbClr val="000000"/>
              </a:solidFill>
              <a:latin typeface="Comic Sans MS" panose="030F0702030302020204" pitchFamily="66" charset="0"/>
              <a:cs typeface="Calibri" charset="0"/>
            </a:endParaRPr>
          </a:p>
          <a:p>
            <a:pPr>
              <a:spcAft>
                <a:spcPts val="600"/>
              </a:spcAft>
              <a:buClr>
                <a:srgbClr val="99CC00"/>
              </a:buClr>
            </a:pPr>
            <a:r>
              <a:rPr lang="en-AU" sz="2000" dirty="0" smtClean="0">
                <a:solidFill>
                  <a:srgbClr val="000000"/>
                </a:solidFill>
                <a:latin typeface="Comic Sans MS" panose="030F0702030302020204" pitchFamily="66" charset="0"/>
                <a:cs typeface="Calibri" charset="0"/>
              </a:rPr>
              <a:t>The </a:t>
            </a:r>
            <a:r>
              <a:rPr lang="en-AU" sz="2000" dirty="0">
                <a:solidFill>
                  <a:srgbClr val="000000"/>
                </a:solidFill>
                <a:latin typeface="Comic Sans MS" panose="030F0702030302020204" pitchFamily="66" charset="0"/>
                <a:cs typeface="Calibri" charset="0"/>
              </a:rPr>
              <a:t>diagram </a:t>
            </a:r>
            <a:r>
              <a:rPr lang="en-AU" sz="2000" dirty="0" smtClean="0">
                <a:solidFill>
                  <a:srgbClr val="000000"/>
                </a:solidFill>
                <a:latin typeface="Comic Sans MS" panose="030F0702030302020204" pitchFamily="66" charset="0"/>
                <a:cs typeface="Calibri" charset="0"/>
              </a:rPr>
              <a:t>represents </a:t>
            </a:r>
            <a:r>
              <a:rPr lang="en-AU" sz="2000" dirty="0">
                <a:solidFill>
                  <a:srgbClr val="000000"/>
                </a:solidFill>
                <a:latin typeface="Comic Sans MS" panose="030F0702030302020204" pitchFamily="66" charset="0"/>
                <a:cs typeface="Calibri" charset="0"/>
              </a:rPr>
              <a:t>the powerful inter-relationship between capabilities, culture and outcomes for Lutheran Education.  The ‘loop’ acts to reinforce either positive or negative </a:t>
            </a:r>
            <a:r>
              <a:rPr lang="en-AU" sz="2000" dirty="0" smtClean="0">
                <a:solidFill>
                  <a:srgbClr val="000000"/>
                </a:solidFill>
                <a:latin typeface="Comic Sans MS" panose="030F0702030302020204" pitchFamily="66" charset="0"/>
                <a:cs typeface="Calibri" charset="0"/>
              </a:rPr>
              <a:t>outcomes.</a:t>
            </a:r>
          </a:p>
          <a:p>
            <a:pPr>
              <a:spcAft>
                <a:spcPts val="600"/>
              </a:spcAft>
              <a:buClr>
                <a:srgbClr val="99CC00"/>
              </a:buClr>
            </a:pPr>
            <a:endParaRPr lang="en-AU" sz="2000" dirty="0">
              <a:solidFill>
                <a:srgbClr val="000000"/>
              </a:solidFill>
              <a:latin typeface="Comic Sans MS" panose="030F0702030302020204" pitchFamily="66" charset="0"/>
              <a:cs typeface="Calibri" charset="0"/>
            </a:endParaRPr>
          </a:p>
        </p:txBody>
      </p:sp>
      <p:sp>
        <p:nvSpPr>
          <p:cNvPr id="3" name="TextBox 2"/>
          <p:cNvSpPr txBox="1"/>
          <p:nvPr/>
        </p:nvSpPr>
        <p:spPr>
          <a:xfrm>
            <a:off x="365796" y="400252"/>
            <a:ext cx="8899714" cy="923330"/>
          </a:xfrm>
          <a:prstGeom prst="rect">
            <a:avLst/>
          </a:prstGeom>
          <a:noFill/>
        </p:spPr>
        <p:txBody>
          <a:bodyPr wrap="square" rtlCol="0">
            <a:spAutoFit/>
          </a:bodyPr>
          <a:lstStyle/>
          <a:p>
            <a:r>
              <a:rPr lang="en-AU" sz="3600" b="1" dirty="0">
                <a:solidFill>
                  <a:srgbClr val="92D050"/>
                </a:solidFill>
                <a:latin typeface="Comic Sans MS" panose="030F0702030302020204" pitchFamily="66" charset="0"/>
                <a:cs typeface="Calibri" charset="0"/>
              </a:rPr>
              <a:t>Lutheran </a:t>
            </a:r>
            <a:r>
              <a:rPr lang="en-AU" sz="3600" b="1" dirty="0" smtClean="0">
                <a:solidFill>
                  <a:srgbClr val="92D050"/>
                </a:solidFill>
                <a:latin typeface="Comic Sans MS" panose="030F0702030302020204" pitchFamily="66" charset="0"/>
                <a:cs typeface="Calibri" charset="0"/>
              </a:rPr>
              <a:t>education </a:t>
            </a:r>
            <a:r>
              <a:rPr lang="en-AU" sz="3600" b="1" dirty="0">
                <a:solidFill>
                  <a:srgbClr val="92D050"/>
                </a:solidFill>
                <a:latin typeface="Comic Sans MS" panose="030F0702030302020204" pitchFamily="66" charset="0"/>
                <a:cs typeface="Calibri" charset="0"/>
              </a:rPr>
              <a:t>workplace culture</a:t>
            </a:r>
          </a:p>
          <a:p>
            <a:endParaRPr lang="en-AU" dirty="0"/>
          </a:p>
        </p:txBody>
      </p:sp>
    </p:spTree>
    <p:extLst>
      <p:ext uri="{BB962C8B-B14F-4D97-AF65-F5344CB8AC3E}">
        <p14:creationId xmlns:p14="http://schemas.microsoft.com/office/powerpoint/2010/main" val="5850906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260" y="723900"/>
            <a:ext cx="5715000" cy="6134100"/>
          </a:xfrm>
          <a:prstGeom prst="rect">
            <a:avLst/>
          </a:prstGeom>
        </p:spPr>
      </p:pic>
      <p:sp>
        <p:nvSpPr>
          <p:cNvPr id="4" name="TextBox 3"/>
          <p:cNvSpPr txBox="1"/>
          <p:nvPr/>
        </p:nvSpPr>
        <p:spPr>
          <a:xfrm>
            <a:off x="365796" y="262235"/>
            <a:ext cx="8899714" cy="923330"/>
          </a:xfrm>
          <a:prstGeom prst="rect">
            <a:avLst/>
          </a:prstGeom>
          <a:noFill/>
        </p:spPr>
        <p:txBody>
          <a:bodyPr wrap="square" rtlCol="0">
            <a:spAutoFit/>
          </a:bodyPr>
          <a:lstStyle/>
          <a:p>
            <a:r>
              <a:rPr lang="en-AU" sz="3600" b="1" dirty="0">
                <a:solidFill>
                  <a:srgbClr val="92D050"/>
                </a:solidFill>
                <a:latin typeface="Comic Sans MS" panose="030F0702030302020204" pitchFamily="66" charset="0"/>
                <a:cs typeface="Calibri" charset="0"/>
              </a:rPr>
              <a:t>Lutheran </a:t>
            </a:r>
            <a:r>
              <a:rPr lang="en-AU" sz="3600" b="1" dirty="0" smtClean="0">
                <a:solidFill>
                  <a:srgbClr val="92D050"/>
                </a:solidFill>
                <a:latin typeface="Comic Sans MS" panose="030F0702030302020204" pitchFamily="66" charset="0"/>
                <a:cs typeface="Calibri" charset="0"/>
              </a:rPr>
              <a:t>education </a:t>
            </a:r>
            <a:r>
              <a:rPr lang="en-AU" sz="3600" b="1" dirty="0">
                <a:solidFill>
                  <a:srgbClr val="92D050"/>
                </a:solidFill>
                <a:latin typeface="Comic Sans MS" panose="030F0702030302020204" pitchFamily="66" charset="0"/>
                <a:cs typeface="Calibri" charset="0"/>
              </a:rPr>
              <a:t>workplace culture</a:t>
            </a:r>
          </a:p>
          <a:p>
            <a:endParaRPr lang="en-AU" dirty="0"/>
          </a:p>
        </p:txBody>
      </p:sp>
    </p:spTree>
    <p:extLst>
      <p:ext uri="{BB962C8B-B14F-4D97-AF65-F5344CB8AC3E}">
        <p14:creationId xmlns:p14="http://schemas.microsoft.com/office/powerpoint/2010/main" val="3973683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614" y="1514188"/>
            <a:ext cx="5735883" cy="4006718"/>
          </a:xfrm>
          <a:prstGeom prst="rect">
            <a:avLst/>
          </a:prstGeom>
          <a:noFill/>
          <a:ln>
            <a:noFill/>
          </a:ln>
        </p:spPr>
      </p:pic>
      <p:grpSp>
        <p:nvGrpSpPr>
          <p:cNvPr id="5" name="Group 4"/>
          <p:cNvGrpSpPr/>
          <p:nvPr/>
        </p:nvGrpSpPr>
        <p:grpSpPr>
          <a:xfrm>
            <a:off x="4104633" y="2070670"/>
            <a:ext cx="3141554" cy="2753527"/>
            <a:chOff x="0" y="-104775"/>
            <a:chExt cx="2050415" cy="2057400"/>
          </a:xfrm>
        </p:grpSpPr>
        <p:cxnSp>
          <p:nvCxnSpPr>
            <p:cNvPr id="6" name="Straight Connector 5"/>
            <p:cNvCxnSpPr/>
            <p:nvPr/>
          </p:nvCxnSpPr>
          <p:spPr>
            <a:xfrm flipV="1">
              <a:off x="0" y="1000125"/>
              <a:ext cx="1845945" cy="952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971550" y="76200"/>
              <a:ext cx="19050" cy="18764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Text Box 6"/>
            <p:cNvSpPr txBox="1"/>
            <p:nvPr/>
          </p:nvSpPr>
          <p:spPr>
            <a:xfrm>
              <a:off x="1574165" y="-104775"/>
              <a:ext cx="476250" cy="323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000" b="1" dirty="0">
                  <a:ln w="11113" cap="flat" cmpd="sng" algn="ctr">
                    <a:solidFill>
                      <a:srgbClr val="00B050"/>
                    </a:solidFill>
                    <a:prstDash val="solid"/>
                    <a:round/>
                  </a:ln>
                  <a:solidFill>
                    <a:srgbClr val="00B050"/>
                  </a:solidFill>
                  <a:effectLst/>
                  <a:ea typeface="Calibri" panose="020F0502020204030204" pitchFamily="34" charset="0"/>
                  <a:cs typeface="Times New Roman" panose="02020603050405020304" pitchFamily="18" charset="0"/>
                </a:rPr>
                <a:t>AND</a:t>
              </a:r>
              <a:endParaRPr lang="en-AU" sz="2000" dirty="0">
                <a:effectLst/>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1657350" y="1571625"/>
              <a:ext cx="393065" cy="2647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AU" sz="1600" b="1" dirty="0">
                  <a:ln w="11113" cap="flat" cmpd="sng" algn="ctr">
                    <a:solidFill>
                      <a:srgbClr val="FF0000"/>
                    </a:solidFill>
                    <a:prstDash val="solid"/>
                    <a:round/>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 Box 2"/>
          <p:cNvSpPr txBox="1">
            <a:spLocks noChangeArrowheads="1"/>
          </p:cNvSpPr>
          <p:nvPr/>
        </p:nvSpPr>
        <p:spPr bwMode="auto">
          <a:xfrm>
            <a:off x="4104633" y="2210896"/>
            <a:ext cx="691654" cy="37898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AU" sz="1600" b="1" dirty="0">
                <a:ln w="11113" cap="flat" cmpd="sng" algn="ctr">
                  <a:solidFill>
                    <a:srgbClr val="FF0000"/>
                  </a:solidFill>
                  <a:prstDash val="solid"/>
                  <a:round/>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p:cNvCxnSpPr/>
          <p:nvPr/>
        </p:nvCxnSpPr>
        <p:spPr>
          <a:xfrm flipV="1">
            <a:off x="4022421" y="4824197"/>
            <a:ext cx="3775858" cy="1725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649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t="26013"/>
          <a:stretch/>
        </p:blipFill>
        <p:spPr bwMode="auto">
          <a:xfrm>
            <a:off x="2495550" y="42545"/>
            <a:ext cx="7200900" cy="6772910"/>
          </a:xfrm>
          <a:prstGeom prst="rect">
            <a:avLst/>
          </a:prstGeom>
          <a:ln>
            <a:noFill/>
          </a:ln>
          <a:extLst>
            <a:ext uri="{53640926-AAD7-44D8-BBD7-CCE9431645EC}">
              <a14:shadowObscured xmlns:a14="http://schemas.microsoft.com/office/drawing/2010/main"/>
            </a:ext>
          </a:extLst>
        </p:spPr>
      </p:pic>
      <p:sp>
        <p:nvSpPr>
          <p:cNvPr id="3" name="Right Arrow 2"/>
          <p:cNvSpPr/>
          <p:nvPr/>
        </p:nvSpPr>
        <p:spPr>
          <a:xfrm rot="10800000">
            <a:off x="8546632" y="5486400"/>
            <a:ext cx="2299636" cy="333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59170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4040" y="1935078"/>
            <a:ext cx="9088176" cy="4770537"/>
          </a:xfrm>
          <a:prstGeom prst="rect">
            <a:avLst/>
          </a:prstGeom>
          <a:noFill/>
        </p:spPr>
        <p:txBody>
          <a:bodyPr wrap="square" rtlCol="0">
            <a:spAutoFit/>
          </a:bodyPr>
          <a:lstStyle/>
          <a:p>
            <a:pPr algn="l">
              <a:buNone/>
            </a:pPr>
            <a:r>
              <a:rPr lang="en-AU" sz="1600" b="1" dirty="0">
                <a:latin typeface="Comic Sans MS" panose="030F0702030302020204" pitchFamily="66" charset="0"/>
              </a:rPr>
              <a:t>Excellence in </a:t>
            </a:r>
            <a:r>
              <a:rPr lang="en-AU" sz="1600" b="1" dirty="0" smtClean="0">
                <a:latin typeface="Comic Sans MS" panose="030F0702030302020204" pitchFamily="66" charset="0"/>
              </a:rPr>
              <a:t>learning</a:t>
            </a:r>
            <a:endParaRPr lang="en-AU" sz="1600" b="1" dirty="0">
              <a:latin typeface="Comic Sans MS" panose="030F0702030302020204" pitchFamily="66" charset="0"/>
            </a:endParaRPr>
          </a:p>
          <a:p>
            <a:pPr marL="342900" indent="-342900"/>
            <a:r>
              <a:rPr lang="en-AU" sz="1600" i="1" dirty="0">
                <a:latin typeface="Comic Sans MS" panose="030F0702030302020204" pitchFamily="66" charset="0"/>
              </a:rPr>
              <a:t>Staff and students are </a:t>
            </a:r>
            <a:r>
              <a:rPr lang="en-AU" sz="1600" i="1" dirty="0" smtClean="0">
                <a:latin typeface="Comic Sans MS" panose="030F0702030302020204" pitchFamily="66" charset="0"/>
              </a:rPr>
              <a:t>engaged, self-directed </a:t>
            </a:r>
            <a:r>
              <a:rPr lang="en-AU" sz="1600" i="1" dirty="0">
                <a:latin typeface="Comic Sans MS" panose="030F0702030302020204" pitchFamily="66" charset="0"/>
              </a:rPr>
              <a:t>learners with </a:t>
            </a:r>
            <a:r>
              <a:rPr lang="en-AU" sz="1600" i="1" dirty="0" smtClean="0">
                <a:latin typeface="Comic Sans MS" panose="030F0702030302020204" pitchFamily="66" charset="0"/>
              </a:rPr>
              <a:t>purpose.</a:t>
            </a:r>
            <a:endParaRPr lang="en-AU" sz="1600" i="1" dirty="0">
              <a:latin typeface="Comic Sans MS" panose="030F0702030302020204" pitchFamily="66" charset="0"/>
            </a:endParaRPr>
          </a:p>
          <a:p>
            <a:pPr marL="342900" indent="-342900"/>
            <a:r>
              <a:rPr lang="en-AU" sz="1600" i="1" dirty="0" smtClean="0">
                <a:latin typeface="Comic Sans MS" panose="030F0702030302020204" pitchFamily="66" charset="0"/>
              </a:rPr>
              <a:t>High </a:t>
            </a:r>
            <a:r>
              <a:rPr lang="en-AU" sz="1600" i="1" dirty="0">
                <a:latin typeface="Comic Sans MS" panose="030F0702030302020204" pitchFamily="66" charset="0"/>
              </a:rPr>
              <a:t>expectations and opportunity to achieve and extend beyond </a:t>
            </a:r>
            <a:r>
              <a:rPr lang="en-AU" sz="1600" i="1" dirty="0" smtClean="0">
                <a:latin typeface="Comic Sans MS" panose="030F0702030302020204" pitchFamily="66" charset="0"/>
              </a:rPr>
              <a:t>perceived personal </a:t>
            </a:r>
            <a:r>
              <a:rPr lang="en-AU" sz="1600" i="1" dirty="0">
                <a:latin typeface="Comic Sans MS" panose="030F0702030302020204" pitchFamily="66" charset="0"/>
              </a:rPr>
              <a:t>potential is provided through a differentiated and individualised approach to learning.</a:t>
            </a:r>
          </a:p>
          <a:p>
            <a:pPr algn="l">
              <a:buNone/>
            </a:pPr>
            <a:endParaRPr lang="en-AU" sz="1600" dirty="0">
              <a:latin typeface="Comic Sans MS" panose="030F0702030302020204" pitchFamily="66" charset="0"/>
            </a:endParaRPr>
          </a:p>
          <a:p>
            <a:pPr algn="l">
              <a:buNone/>
            </a:pPr>
            <a:r>
              <a:rPr lang="en-AU" sz="1600" b="1" dirty="0">
                <a:latin typeface="Comic Sans MS" panose="030F0702030302020204" pitchFamily="66" charset="0"/>
              </a:rPr>
              <a:t>Improvement and innovation</a:t>
            </a:r>
          </a:p>
          <a:p>
            <a:pPr algn="l">
              <a:buNone/>
            </a:pPr>
            <a:r>
              <a:rPr lang="en-AU" sz="1600" i="1" dirty="0">
                <a:latin typeface="Comic Sans MS" panose="030F0702030302020204" pitchFamily="66" charset="0"/>
              </a:rPr>
              <a:t>A culture of risk taking and creativity is nurtured and </a:t>
            </a:r>
            <a:r>
              <a:rPr lang="en-AU" sz="1600" i="1" dirty="0" smtClean="0">
                <a:latin typeface="Comic Sans MS" panose="030F0702030302020204" pitchFamily="66" charset="0"/>
              </a:rPr>
              <a:t>fostered.</a:t>
            </a:r>
          </a:p>
          <a:p>
            <a:pPr algn="l">
              <a:buNone/>
            </a:pPr>
            <a:endParaRPr lang="en-AU" sz="1600" i="1" dirty="0">
              <a:latin typeface="Comic Sans MS" panose="030F0702030302020204" pitchFamily="66" charset="0"/>
            </a:endParaRPr>
          </a:p>
          <a:p>
            <a:pPr algn="l">
              <a:buNone/>
            </a:pPr>
            <a:r>
              <a:rPr lang="en-AU" sz="1600" b="1" dirty="0" smtClean="0">
                <a:latin typeface="Comic Sans MS" panose="030F0702030302020204" pitchFamily="66" charset="0"/>
              </a:rPr>
              <a:t>Strengthening Lutheran identity</a:t>
            </a:r>
            <a:endParaRPr lang="en-AU" sz="1600" b="1" dirty="0">
              <a:latin typeface="Comic Sans MS" panose="030F0702030302020204" pitchFamily="66" charset="0"/>
            </a:endParaRPr>
          </a:p>
          <a:p>
            <a:r>
              <a:rPr lang="en-AU" sz="1600" i="1" dirty="0" smtClean="0">
                <a:latin typeface="Comic Sans MS" panose="030F0702030302020204" pitchFamily="66" charset="0"/>
              </a:rPr>
              <a:t>Rituals, symbols practices and built environment convey the Christ centred identity of the school.</a:t>
            </a:r>
            <a:endParaRPr lang="en-AU" sz="1600" i="1" dirty="0">
              <a:latin typeface="Comic Sans MS" panose="030F0702030302020204" pitchFamily="66" charset="0"/>
            </a:endParaRPr>
          </a:p>
          <a:p>
            <a:pPr algn="l">
              <a:buNone/>
            </a:pPr>
            <a:endParaRPr lang="en-AU" sz="1600" dirty="0">
              <a:latin typeface="Comic Sans MS" panose="030F0702030302020204" pitchFamily="66" charset="0"/>
            </a:endParaRPr>
          </a:p>
          <a:p>
            <a:pPr algn="l">
              <a:buNone/>
            </a:pPr>
            <a:r>
              <a:rPr lang="en-AU" sz="1600" b="1" dirty="0">
                <a:latin typeface="Comic Sans MS" panose="030F0702030302020204" pitchFamily="66" charset="0"/>
              </a:rPr>
              <a:t>Community building</a:t>
            </a:r>
          </a:p>
          <a:p>
            <a:pPr algn="l">
              <a:buNone/>
            </a:pPr>
            <a:r>
              <a:rPr lang="en-AU" sz="1600" i="1" dirty="0">
                <a:latin typeface="Comic Sans MS" panose="030F0702030302020204" pitchFamily="66" charset="0"/>
              </a:rPr>
              <a:t>A culture of collaboration, reflection and action empowers the </a:t>
            </a:r>
            <a:r>
              <a:rPr lang="en-AU" sz="1600" i="1" dirty="0" smtClean="0">
                <a:latin typeface="Comic Sans MS" panose="030F0702030302020204" pitchFamily="66" charset="0"/>
              </a:rPr>
              <a:t>community.</a:t>
            </a:r>
            <a:endParaRPr lang="en-AU" sz="1600" i="1" dirty="0">
              <a:latin typeface="Comic Sans MS" panose="030F0702030302020204" pitchFamily="66" charset="0"/>
            </a:endParaRPr>
          </a:p>
          <a:p>
            <a:pPr algn="l">
              <a:buNone/>
            </a:pPr>
            <a:endParaRPr lang="en-AU" sz="1600" dirty="0">
              <a:latin typeface="Comic Sans MS" panose="030F0702030302020204" pitchFamily="66" charset="0"/>
            </a:endParaRPr>
          </a:p>
          <a:p>
            <a:pPr algn="l">
              <a:buNone/>
            </a:pPr>
            <a:r>
              <a:rPr lang="en-AU" sz="1600" b="1" dirty="0">
                <a:latin typeface="Comic Sans MS" panose="030F0702030302020204" pitchFamily="66" charset="0"/>
              </a:rPr>
              <a:t>Effective organisation and management</a:t>
            </a:r>
          </a:p>
          <a:p>
            <a:pPr algn="l">
              <a:buNone/>
            </a:pPr>
            <a:r>
              <a:rPr lang="en-AU" sz="1600" i="1" dirty="0">
                <a:latin typeface="Comic Sans MS" panose="030F0702030302020204" pitchFamily="66" charset="0"/>
              </a:rPr>
              <a:t>Resources, policies and processes enable staff and students to thrive.</a:t>
            </a:r>
          </a:p>
          <a:p>
            <a:pPr algn="l">
              <a:buNone/>
            </a:pPr>
            <a:endParaRPr lang="en-AU" sz="1600" dirty="0">
              <a:latin typeface="Comic Sans MS" panose="030F0702030302020204" pitchFamily="66" charset="0"/>
            </a:endParaRPr>
          </a:p>
          <a:p>
            <a:pPr algn="l">
              <a:buNone/>
            </a:pPr>
            <a:endParaRPr lang="en-AU" sz="1600" dirty="0">
              <a:latin typeface="Comic Sans MS" panose="030F0702030302020204"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44" y="472991"/>
            <a:ext cx="5128600" cy="1195388"/>
          </a:xfrm>
          <a:prstGeom prst="rect">
            <a:avLst/>
          </a:prstGeom>
        </p:spPr>
      </p:pic>
    </p:spTree>
    <p:extLst>
      <p:ext uri="{BB962C8B-B14F-4D97-AF65-F5344CB8AC3E}">
        <p14:creationId xmlns:p14="http://schemas.microsoft.com/office/powerpoint/2010/main" val="36106060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472" y="110600"/>
            <a:ext cx="7040459" cy="6747400"/>
          </a:xfrm>
          <a:prstGeom prst="rect">
            <a:avLst/>
          </a:prstGeom>
        </p:spPr>
      </p:pic>
      <p:sp>
        <p:nvSpPr>
          <p:cNvPr id="4" name="TextBox 3"/>
          <p:cNvSpPr txBox="1"/>
          <p:nvPr/>
        </p:nvSpPr>
        <p:spPr>
          <a:xfrm>
            <a:off x="146304" y="3141060"/>
            <a:ext cx="3474720" cy="707886"/>
          </a:xfrm>
          <a:prstGeom prst="rect">
            <a:avLst/>
          </a:prstGeom>
          <a:noFill/>
        </p:spPr>
        <p:txBody>
          <a:bodyPr wrap="square" rtlCol="0">
            <a:spAutoFit/>
          </a:bodyPr>
          <a:lstStyle/>
          <a:p>
            <a:r>
              <a:rPr lang="en-AU" sz="2000" i="1" dirty="0" smtClean="0">
                <a:latin typeface="Comic Sans MS" panose="030F0702030302020204" pitchFamily="66" charset="0"/>
              </a:rPr>
              <a:t>A vision for learners and learning in Lutheran schools</a:t>
            </a:r>
            <a:endParaRPr lang="en-AU" sz="2000" i="1" dirty="0">
              <a:latin typeface="Comic Sans MS" panose="030F0702030302020204" pitchFamily="66" charset="0"/>
            </a:endParaRPr>
          </a:p>
        </p:txBody>
      </p:sp>
    </p:spTree>
    <p:extLst>
      <p:ext uri="{BB962C8B-B14F-4D97-AF65-F5344CB8AC3E}">
        <p14:creationId xmlns:p14="http://schemas.microsoft.com/office/powerpoint/2010/main" val="28898837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6" y="892629"/>
            <a:ext cx="8479971" cy="400110"/>
          </a:xfrm>
          <a:prstGeom prst="rect">
            <a:avLst/>
          </a:prstGeom>
          <a:noFill/>
        </p:spPr>
        <p:txBody>
          <a:bodyPr wrap="square" rtlCol="0">
            <a:spAutoFit/>
          </a:bodyPr>
          <a:lstStyle/>
          <a:p>
            <a:r>
              <a:rPr lang="en-AU" sz="2000" dirty="0" smtClean="0">
                <a:latin typeface="Comic Sans MS" panose="030F0702030302020204" pitchFamily="66" charset="0"/>
              </a:rPr>
              <a:t>Dr Loyd Fyffe shares the purpose of Excellence in outcomes – video</a:t>
            </a:r>
            <a:endParaRPr lang="en-AU" sz="2000" dirty="0">
              <a:latin typeface="Comic Sans MS" panose="030F0702030302020204" pitchFamily="66" charset="0"/>
            </a:endParaRPr>
          </a:p>
        </p:txBody>
      </p:sp>
    </p:spTree>
    <p:extLst>
      <p:ext uri="{BB962C8B-B14F-4D97-AF65-F5344CB8AC3E}">
        <p14:creationId xmlns:p14="http://schemas.microsoft.com/office/powerpoint/2010/main" val="3975304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latin typeface="Comic Sans MS" panose="030F0702030302020204" pitchFamily="66" charset="0"/>
              </a:rPr>
              <a:t>Plan for the </a:t>
            </a:r>
            <a:r>
              <a:rPr lang="en-AU" b="1" dirty="0" smtClean="0">
                <a:latin typeface="Comic Sans MS" panose="030F0702030302020204" pitchFamily="66" charset="0"/>
              </a:rPr>
              <a:t>day</a:t>
            </a:r>
            <a:r>
              <a:rPr lang="en-AU" dirty="0" smtClean="0">
                <a:latin typeface="Comic Sans MS" panose="030F0702030302020204" pitchFamily="66" charset="0"/>
              </a:rPr>
              <a:t/>
            </a:r>
            <a:br>
              <a:rPr lang="en-AU" dirty="0" smtClean="0">
                <a:latin typeface="Comic Sans MS" panose="030F0702030302020204" pitchFamily="66" charset="0"/>
              </a:rPr>
            </a:br>
            <a:endParaRPr lang="en-AU" sz="2800" b="1" dirty="0">
              <a:latin typeface="Comic Sans MS" panose="030F0702030302020204" pitchFamily="66" charset="0"/>
            </a:endParaRPr>
          </a:p>
        </p:txBody>
      </p:sp>
      <p:sp>
        <p:nvSpPr>
          <p:cNvPr id="3" name="Content Placeholder 2"/>
          <p:cNvSpPr>
            <a:spLocks noGrp="1"/>
          </p:cNvSpPr>
          <p:nvPr>
            <p:ph idx="1"/>
          </p:nvPr>
        </p:nvSpPr>
        <p:spPr>
          <a:xfrm>
            <a:off x="838200" y="1827394"/>
            <a:ext cx="10515600" cy="4351338"/>
          </a:xfrm>
        </p:spPr>
        <p:txBody>
          <a:bodyPr/>
          <a:lstStyle/>
          <a:p>
            <a:r>
              <a:rPr lang="en-AU" sz="2000" dirty="0" smtClean="0">
                <a:latin typeface="Comic Sans MS" panose="030F0702030302020204" pitchFamily="66" charset="0"/>
              </a:rPr>
              <a:t>Vision for </a:t>
            </a:r>
            <a:r>
              <a:rPr lang="en-AU" sz="2000" i="1" dirty="0" smtClean="0">
                <a:latin typeface="Comic Sans MS" panose="030F0702030302020204" pitchFamily="66" charset="0"/>
              </a:rPr>
              <a:t>Growing deep</a:t>
            </a:r>
          </a:p>
          <a:p>
            <a:r>
              <a:rPr lang="en-AU" sz="2000" dirty="0" smtClean="0">
                <a:latin typeface="Comic Sans MS" panose="030F0702030302020204" pitchFamily="66" charset="0"/>
              </a:rPr>
              <a:t>Leadership and formation – unpacking these concepts</a:t>
            </a:r>
          </a:p>
          <a:p>
            <a:r>
              <a:rPr lang="en-AU" sz="2000" dirty="0" smtClean="0">
                <a:latin typeface="Comic Sans MS" panose="030F0702030302020204" pitchFamily="66" charset="0"/>
              </a:rPr>
              <a:t>The elements of </a:t>
            </a:r>
            <a:r>
              <a:rPr lang="en-AU" sz="2000" i="1" dirty="0" smtClean="0">
                <a:latin typeface="Comic Sans MS" panose="030F0702030302020204" pitchFamily="66" charset="0"/>
              </a:rPr>
              <a:t>Growing deep</a:t>
            </a:r>
          </a:p>
          <a:p>
            <a:r>
              <a:rPr lang="en-AU" sz="2000" dirty="0" smtClean="0">
                <a:latin typeface="Comic Sans MS" panose="030F0702030302020204" pitchFamily="66" charset="0"/>
              </a:rPr>
              <a:t>Resources for </a:t>
            </a:r>
            <a:r>
              <a:rPr lang="en-AU" sz="2000" i="1" dirty="0" smtClean="0">
                <a:latin typeface="Comic Sans MS" panose="030F0702030302020204" pitchFamily="66" charset="0"/>
              </a:rPr>
              <a:t>Growing deep</a:t>
            </a:r>
          </a:p>
          <a:p>
            <a:r>
              <a:rPr lang="en-AU" sz="2000" i="1" dirty="0" smtClean="0">
                <a:latin typeface="Comic Sans MS" panose="030F0702030302020204" pitchFamily="66" charset="0"/>
              </a:rPr>
              <a:t>Growing deep </a:t>
            </a:r>
            <a:r>
              <a:rPr lang="en-AU" sz="2000" dirty="0" smtClean="0">
                <a:latin typeface="Comic Sans MS" panose="030F0702030302020204" pitchFamily="66" charset="0"/>
              </a:rPr>
              <a:t>in my </a:t>
            </a:r>
            <a:r>
              <a:rPr lang="en-AU" sz="2000" dirty="0">
                <a:latin typeface="Comic Sans MS" panose="030F0702030302020204" pitchFamily="66" charset="0"/>
              </a:rPr>
              <a:t>school or early childhood service </a:t>
            </a:r>
            <a:endParaRPr lang="en-AU" sz="2000" dirty="0" smtClean="0">
              <a:latin typeface="Comic Sans MS" panose="030F0702030302020204" pitchFamily="66" charset="0"/>
            </a:endParaRPr>
          </a:p>
          <a:p>
            <a:r>
              <a:rPr lang="en-AU" sz="2000" dirty="0" smtClean="0">
                <a:latin typeface="Comic Sans MS" panose="030F0702030302020204" pitchFamily="66" charset="0"/>
              </a:rPr>
              <a:t>Regional and national support for </a:t>
            </a:r>
            <a:r>
              <a:rPr lang="en-AU" sz="2000" i="1" dirty="0" smtClean="0">
                <a:latin typeface="Comic Sans MS" panose="030F0702030302020204" pitchFamily="66" charset="0"/>
              </a:rPr>
              <a:t>Growing deep</a:t>
            </a:r>
          </a:p>
          <a:p>
            <a:pPr marL="0" indent="0">
              <a:buNone/>
            </a:pPr>
            <a:endParaRPr lang="en-AU" dirty="0">
              <a:latin typeface="Comic Sans MS" panose="030F0702030302020204" pitchFamily="66" charset="0"/>
            </a:endParaRPr>
          </a:p>
        </p:txBody>
      </p:sp>
    </p:spTree>
    <p:extLst>
      <p:ext uri="{BB962C8B-B14F-4D97-AF65-F5344CB8AC3E}">
        <p14:creationId xmlns:p14="http://schemas.microsoft.com/office/powerpoint/2010/main" val="1702828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latin typeface="Comic Sans MS" panose="030F0702030302020204" pitchFamily="66" charset="0"/>
              </a:rPr>
              <a:t>Trialling and feedback</a:t>
            </a:r>
            <a:endParaRPr lang="en-AU" dirty="0">
              <a:latin typeface="Comic Sans MS" panose="030F0702030302020204" pitchFamily="66" charset="0"/>
            </a:endParaRPr>
          </a:p>
        </p:txBody>
      </p:sp>
      <p:sp>
        <p:nvSpPr>
          <p:cNvPr id="3" name="Content Placeholder 2"/>
          <p:cNvSpPr>
            <a:spLocks noGrp="1"/>
          </p:cNvSpPr>
          <p:nvPr>
            <p:ph idx="1"/>
          </p:nvPr>
        </p:nvSpPr>
        <p:spPr>
          <a:xfrm>
            <a:off x="838200" y="1580606"/>
            <a:ext cx="8958943" cy="4596357"/>
          </a:xfrm>
        </p:spPr>
        <p:txBody>
          <a:bodyPr>
            <a:normAutofit/>
          </a:bodyPr>
          <a:lstStyle/>
          <a:p>
            <a:r>
              <a:rPr lang="en-AU" sz="2000" dirty="0" smtClean="0">
                <a:latin typeface="Comic Sans MS" panose="030F0702030302020204" pitchFamily="66" charset="0"/>
              </a:rPr>
              <a:t>Trialling schools</a:t>
            </a:r>
          </a:p>
          <a:p>
            <a:endParaRPr lang="en-AU" sz="2000" dirty="0">
              <a:latin typeface="Comic Sans MS" panose="030F0702030302020204" pitchFamily="66" charset="0"/>
            </a:endParaRPr>
          </a:p>
          <a:p>
            <a:pPr marL="0" lvl="0" indent="0">
              <a:buNone/>
            </a:pPr>
            <a:r>
              <a:rPr lang="en-AU" sz="2000" dirty="0" smtClean="0">
                <a:latin typeface="Comic Sans MS" panose="030F0702030302020204" pitchFamily="66" charset="0"/>
              </a:rPr>
              <a:t>Feedback</a:t>
            </a:r>
          </a:p>
          <a:p>
            <a:pPr lvl="0"/>
            <a:r>
              <a:rPr lang="en-AU" sz="2000" i="1" dirty="0" smtClean="0">
                <a:latin typeface="Comic Sans MS" panose="030F0702030302020204" pitchFamily="66" charset="0"/>
              </a:rPr>
              <a:t>Growing deep </a:t>
            </a:r>
            <a:r>
              <a:rPr lang="en-AU" sz="2000" dirty="0" smtClean="0">
                <a:latin typeface="Comic Sans MS" panose="030F0702030302020204" pitchFamily="66" charset="0"/>
              </a:rPr>
              <a:t>encapsulates Lutheran education</a:t>
            </a:r>
          </a:p>
          <a:p>
            <a:pPr lvl="0"/>
            <a:r>
              <a:rPr lang="en-AU" sz="2000" i="1" dirty="0" smtClean="0">
                <a:latin typeface="Comic Sans MS" panose="030F0702030302020204" pitchFamily="66" charset="0"/>
              </a:rPr>
              <a:t>Growing </a:t>
            </a:r>
            <a:r>
              <a:rPr lang="en-AU" sz="2000" i="1" dirty="0">
                <a:latin typeface="Comic Sans MS" panose="030F0702030302020204" pitchFamily="66" charset="0"/>
              </a:rPr>
              <a:t>deep </a:t>
            </a:r>
            <a:r>
              <a:rPr lang="en-AU" sz="2000" dirty="0">
                <a:latin typeface="Comic Sans MS" panose="030F0702030302020204" pitchFamily="66" charset="0"/>
              </a:rPr>
              <a:t>provides a </a:t>
            </a:r>
            <a:r>
              <a:rPr lang="en-AU" sz="2000" dirty="0" smtClean="0">
                <a:latin typeface="Comic Sans MS" panose="030F0702030302020204" pitchFamily="66" charset="0"/>
              </a:rPr>
              <a:t>common base </a:t>
            </a:r>
            <a:r>
              <a:rPr lang="en-AU" sz="2000" dirty="0">
                <a:latin typeface="Comic Sans MS" panose="030F0702030302020204" pitchFamily="66" charset="0"/>
              </a:rPr>
              <a:t>and language for Lutheran education which each school </a:t>
            </a:r>
            <a:r>
              <a:rPr lang="en-AU" sz="2000" dirty="0" smtClean="0">
                <a:latin typeface="Comic Sans MS" panose="030F0702030302020204" pitchFamily="66" charset="0"/>
              </a:rPr>
              <a:t>or early childhood service can </a:t>
            </a:r>
            <a:r>
              <a:rPr lang="en-AU" sz="2000" dirty="0">
                <a:latin typeface="Comic Sans MS" panose="030F0702030302020204" pitchFamily="66" charset="0"/>
              </a:rPr>
              <a:t>bring to life in their own context</a:t>
            </a:r>
          </a:p>
          <a:p>
            <a:pPr lvl="0"/>
            <a:r>
              <a:rPr lang="en-AU" sz="2000" dirty="0">
                <a:latin typeface="Comic Sans MS" panose="030F0702030302020204" pitchFamily="66" charset="0"/>
              </a:rPr>
              <a:t>The comprehensive nature and richness of </a:t>
            </a:r>
            <a:r>
              <a:rPr lang="en-AU" sz="2000" i="1" dirty="0">
                <a:latin typeface="Comic Sans MS" panose="030F0702030302020204" pitchFamily="66" charset="0"/>
              </a:rPr>
              <a:t>Growing deep </a:t>
            </a:r>
            <a:r>
              <a:rPr lang="en-AU" sz="2000" dirty="0">
                <a:latin typeface="Comic Sans MS" panose="030F0702030302020204" pitchFamily="66" charset="0"/>
              </a:rPr>
              <a:t>was </a:t>
            </a:r>
            <a:r>
              <a:rPr lang="en-AU" sz="2000" dirty="0" smtClean="0">
                <a:latin typeface="Comic Sans MS" panose="030F0702030302020204" pitchFamily="66" charset="0"/>
              </a:rPr>
              <a:t>highlighted</a:t>
            </a:r>
          </a:p>
          <a:p>
            <a:pPr lvl="0"/>
            <a:r>
              <a:rPr lang="en-AU" sz="2000" dirty="0" smtClean="0">
                <a:latin typeface="Comic Sans MS" panose="030F0702030302020204" pitchFamily="66" charset="0"/>
              </a:rPr>
              <a:t>Principals liked </a:t>
            </a:r>
            <a:r>
              <a:rPr lang="en-AU" sz="2000" dirty="0">
                <a:latin typeface="Comic Sans MS" panose="030F0702030302020204" pitchFamily="66" charset="0"/>
              </a:rPr>
              <a:t>being able to choose which area was most relevant and the starting point for their </a:t>
            </a:r>
            <a:r>
              <a:rPr lang="en-AU" sz="2000" dirty="0" smtClean="0">
                <a:latin typeface="Comic Sans MS" panose="030F0702030302020204" pitchFamily="66" charset="0"/>
              </a:rPr>
              <a:t>staff</a:t>
            </a:r>
          </a:p>
          <a:p>
            <a:pPr lvl="0"/>
            <a:endParaRPr lang="en-AU" dirty="0" smtClean="0">
              <a:latin typeface="Comic Sans MS" panose="030F0702030302020204" pitchFamily="66" charset="0"/>
            </a:endParaRPr>
          </a:p>
          <a:p>
            <a:pPr lvl="0"/>
            <a:endParaRPr lang="en-AU" dirty="0">
              <a:latin typeface="Comic Sans MS" panose="030F0702030302020204" pitchFamily="66" charset="0"/>
            </a:endParaRPr>
          </a:p>
          <a:p>
            <a:pPr marL="0" indent="0">
              <a:buNone/>
            </a:pPr>
            <a:endParaRPr lang="en-AU" dirty="0">
              <a:latin typeface="Comic Sans MS" panose="030F0702030302020204" pitchFamily="66" charset="0"/>
            </a:endParaRPr>
          </a:p>
        </p:txBody>
      </p:sp>
    </p:spTree>
    <p:extLst>
      <p:ext uri="{BB962C8B-B14F-4D97-AF65-F5344CB8AC3E}">
        <p14:creationId xmlns:p14="http://schemas.microsoft.com/office/powerpoint/2010/main" val="2580428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06286"/>
            <a:ext cx="8251371" cy="400110"/>
          </a:xfrm>
          <a:prstGeom prst="rect">
            <a:avLst/>
          </a:prstGeom>
          <a:noFill/>
        </p:spPr>
        <p:txBody>
          <a:bodyPr wrap="square" rtlCol="0">
            <a:spAutoFit/>
          </a:bodyPr>
          <a:lstStyle/>
          <a:p>
            <a:r>
              <a:rPr lang="en-AU" sz="2000" dirty="0" smtClean="0">
                <a:latin typeface="Comic Sans MS" panose="030F0702030302020204" pitchFamily="66" charset="0"/>
              </a:rPr>
              <a:t>Angela Branford shares how she will use </a:t>
            </a:r>
            <a:r>
              <a:rPr lang="en-AU" sz="2000" i="1" dirty="0" smtClean="0">
                <a:latin typeface="Comic Sans MS" panose="030F0702030302020204" pitchFamily="66" charset="0"/>
              </a:rPr>
              <a:t>Growing deep – video</a:t>
            </a:r>
            <a:endParaRPr lang="en-AU" sz="2000" i="1" dirty="0">
              <a:latin typeface="Comic Sans MS" panose="030F0702030302020204" pitchFamily="66" charset="0"/>
            </a:endParaRPr>
          </a:p>
        </p:txBody>
      </p:sp>
    </p:spTree>
    <p:extLst>
      <p:ext uri="{BB962C8B-B14F-4D97-AF65-F5344CB8AC3E}">
        <p14:creationId xmlns:p14="http://schemas.microsoft.com/office/powerpoint/2010/main" val="2501761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70" y="365125"/>
            <a:ext cx="11821884" cy="1325563"/>
          </a:xfrm>
        </p:spPr>
        <p:txBody>
          <a:bodyPr>
            <a:normAutofit/>
          </a:bodyPr>
          <a:lstStyle/>
          <a:p>
            <a:r>
              <a:rPr lang="en-AU" dirty="0" smtClean="0">
                <a:latin typeface="Comic Sans MS" panose="030F0702030302020204" pitchFamily="66" charset="0"/>
              </a:rPr>
              <a:t>Principals suggested using </a:t>
            </a:r>
            <a:r>
              <a:rPr lang="en-AU" i="1" dirty="0" smtClean="0">
                <a:latin typeface="Comic Sans MS" panose="030F0702030302020204" pitchFamily="66" charset="0"/>
              </a:rPr>
              <a:t>Growing deep </a:t>
            </a:r>
            <a:r>
              <a:rPr lang="en-AU" dirty="0" smtClean="0">
                <a:latin typeface="Comic Sans MS" panose="030F0702030302020204" pitchFamily="66" charset="0"/>
              </a:rPr>
              <a:t>to:</a:t>
            </a:r>
            <a:endParaRPr lang="en-AU" dirty="0">
              <a:latin typeface="Comic Sans MS" panose="030F0702030302020204" pitchFamily="66" charset="0"/>
            </a:endParaRPr>
          </a:p>
        </p:txBody>
      </p:sp>
      <p:sp>
        <p:nvSpPr>
          <p:cNvPr id="3" name="Content Placeholder 2"/>
          <p:cNvSpPr>
            <a:spLocks noGrp="1"/>
          </p:cNvSpPr>
          <p:nvPr>
            <p:ph idx="1"/>
          </p:nvPr>
        </p:nvSpPr>
        <p:spPr>
          <a:xfrm>
            <a:off x="603069" y="1690688"/>
            <a:ext cx="10996748" cy="5036683"/>
          </a:xfrm>
        </p:spPr>
        <p:txBody>
          <a:bodyPr>
            <a:normAutofit/>
          </a:bodyPr>
          <a:lstStyle/>
          <a:p>
            <a:pPr>
              <a:spcBef>
                <a:spcPts val="600"/>
              </a:spcBef>
              <a:spcAft>
                <a:spcPts val="1200"/>
              </a:spcAft>
            </a:pPr>
            <a:r>
              <a:rPr lang="en-AU" sz="2000" dirty="0" smtClean="0">
                <a:latin typeface="Comic Sans MS" panose="030F0702030302020204" pitchFamily="66" charset="0"/>
              </a:rPr>
              <a:t>develop </a:t>
            </a:r>
            <a:r>
              <a:rPr lang="en-AU" sz="2000" dirty="0">
                <a:latin typeface="Comic Sans MS" panose="030F0702030302020204" pitchFamily="66" charset="0"/>
              </a:rPr>
              <a:t>role statements for staff</a:t>
            </a:r>
          </a:p>
          <a:p>
            <a:pPr>
              <a:spcBef>
                <a:spcPts val="600"/>
              </a:spcBef>
              <a:spcAft>
                <a:spcPts val="1200"/>
              </a:spcAft>
            </a:pPr>
            <a:r>
              <a:rPr lang="en-AU" sz="2000" dirty="0">
                <a:latin typeface="Comic Sans MS" panose="030F0702030302020204" pitchFamily="66" charset="0"/>
              </a:rPr>
              <a:t>p</a:t>
            </a:r>
            <a:r>
              <a:rPr lang="en-AU" sz="2000" dirty="0" smtClean="0">
                <a:latin typeface="Comic Sans MS" panose="030F0702030302020204" pitchFamily="66" charset="0"/>
              </a:rPr>
              <a:t>rovide structure </a:t>
            </a:r>
            <a:r>
              <a:rPr lang="en-AU" sz="2000" dirty="0">
                <a:latin typeface="Comic Sans MS" panose="030F0702030302020204" pitchFamily="66" charset="0"/>
              </a:rPr>
              <a:t>to </a:t>
            </a:r>
            <a:r>
              <a:rPr lang="en-AU" sz="2000" dirty="0" smtClean="0">
                <a:latin typeface="Comic Sans MS" panose="030F0702030302020204" pitchFamily="66" charset="0"/>
              </a:rPr>
              <a:t>the principal report </a:t>
            </a:r>
            <a:r>
              <a:rPr lang="en-AU" sz="2000" dirty="0">
                <a:latin typeface="Comic Sans MS" panose="030F0702030302020204" pitchFamily="66" charset="0"/>
              </a:rPr>
              <a:t>to school council</a:t>
            </a:r>
          </a:p>
          <a:p>
            <a:pPr>
              <a:spcBef>
                <a:spcPts val="600"/>
              </a:spcBef>
              <a:spcAft>
                <a:spcPts val="1200"/>
              </a:spcAft>
            </a:pPr>
            <a:r>
              <a:rPr lang="en-AU" sz="2000" dirty="0">
                <a:latin typeface="Comic Sans MS" panose="030F0702030302020204" pitchFamily="66" charset="0"/>
              </a:rPr>
              <a:t>d</a:t>
            </a:r>
            <a:r>
              <a:rPr lang="en-AU" sz="2000" dirty="0" smtClean="0">
                <a:latin typeface="Comic Sans MS" panose="030F0702030302020204" pitchFamily="66" charset="0"/>
              </a:rPr>
              <a:t>evelop </a:t>
            </a:r>
            <a:r>
              <a:rPr lang="en-AU" sz="2000" dirty="0">
                <a:latin typeface="Comic Sans MS" panose="030F0702030302020204" pitchFamily="66" charset="0"/>
              </a:rPr>
              <a:t>their </a:t>
            </a:r>
            <a:r>
              <a:rPr lang="en-AU" sz="2000" dirty="0" smtClean="0">
                <a:latin typeface="Comic Sans MS" panose="030F0702030302020204" pitchFamily="66" charset="0"/>
              </a:rPr>
              <a:t>school or early </a:t>
            </a:r>
            <a:r>
              <a:rPr lang="en-AU" sz="2000" dirty="0">
                <a:latin typeface="Comic Sans MS" panose="030F0702030302020204" pitchFamily="66" charset="0"/>
              </a:rPr>
              <a:t>childhood service </a:t>
            </a:r>
            <a:r>
              <a:rPr lang="en-AU" sz="2000" dirty="0" smtClean="0">
                <a:latin typeface="Comic Sans MS" panose="030F0702030302020204" pitchFamily="66" charset="0"/>
              </a:rPr>
              <a:t>outcomes/vision/strategic plan</a:t>
            </a:r>
            <a:endParaRPr lang="en-AU" sz="2000" dirty="0">
              <a:latin typeface="Comic Sans MS" panose="030F0702030302020204" pitchFamily="66" charset="0"/>
            </a:endParaRPr>
          </a:p>
          <a:p>
            <a:pPr>
              <a:spcBef>
                <a:spcPts val="600"/>
              </a:spcBef>
              <a:spcAft>
                <a:spcPts val="1200"/>
              </a:spcAft>
            </a:pPr>
            <a:r>
              <a:rPr lang="en-AU" sz="2000" dirty="0">
                <a:latin typeface="Comic Sans MS" panose="030F0702030302020204" pitchFamily="66" charset="0"/>
              </a:rPr>
              <a:t>s</a:t>
            </a:r>
            <a:r>
              <a:rPr lang="en-AU" sz="2000" dirty="0" smtClean="0">
                <a:latin typeface="Comic Sans MS" panose="030F0702030302020204" pitchFamily="66" charset="0"/>
              </a:rPr>
              <a:t>upport </a:t>
            </a:r>
            <a:r>
              <a:rPr lang="en-AU" sz="2000" dirty="0">
                <a:latin typeface="Comic Sans MS" panose="030F0702030302020204" pitchFamily="66" charset="0"/>
              </a:rPr>
              <a:t>staff in their professional reflection and goal setting</a:t>
            </a:r>
          </a:p>
          <a:p>
            <a:pPr>
              <a:spcBef>
                <a:spcPts val="600"/>
              </a:spcBef>
              <a:spcAft>
                <a:spcPts val="1200"/>
              </a:spcAft>
            </a:pPr>
            <a:r>
              <a:rPr lang="en-AU" sz="2000" dirty="0">
                <a:latin typeface="Comic Sans MS" panose="030F0702030302020204" pitchFamily="66" charset="0"/>
              </a:rPr>
              <a:t>grow the theological understanding of </a:t>
            </a:r>
            <a:r>
              <a:rPr lang="en-AU" sz="2000" dirty="0" smtClean="0">
                <a:latin typeface="Comic Sans MS" panose="030F0702030302020204" pitchFamily="66" charset="0"/>
              </a:rPr>
              <a:t>executive teams </a:t>
            </a:r>
            <a:r>
              <a:rPr lang="en-AU" sz="2000" dirty="0">
                <a:latin typeface="Comic Sans MS" panose="030F0702030302020204" pitchFamily="66" charset="0"/>
              </a:rPr>
              <a:t>and staff</a:t>
            </a:r>
          </a:p>
          <a:p>
            <a:pPr>
              <a:spcBef>
                <a:spcPts val="600"/>
              </a:spcBef>
              <a:spcAft>
                <a:spcPts val="1200"/>
              </a:spcAft>
            </a:pPr>
            <a:r>
              <a:rPr lang="en-AU" sz="2000" dirty="0">
                <a:latin typeface="Comic Sans MS" panose="030F0702030302020204" pitchFamily="66" charset="0"/>
              </a:rPr>
              <a:t>focus and provide a common language to school or early childhood service </a:t>
            </a:r>
            <a:r>
              <a:rPr lang="en-AU" sz="2000" dirty="0" smtClean="0">
                <a:latin typeface="Comic Sans MS" panose="030F0702030302020204" pitchFamily="66" charset="0"/>
              </a:rPr>
              <a:t>documentation/policies </a:t>
            </a:r>
            <a:endParaRPr lang="en-AU" sz="2000" dirty="0">
              <a:latin typeface="Comic Sans MS" panose="030F0702030302020204" pitchFamily="66" charset="0"/>
            </a:endParaRPr>
          </a:p>
          <a:p>
            <a:pPr>
              <a:spcBef>
                <a:spcPts val="600"/>
              </a:spcBef>
              <a:spcAft>
                <a:spcPts val="1200"/>
              </a:spcAft>
            </a:pPr>
            <a:r>
              <a:rPr lang="en-AU" sz="2000" dirty="0">
                <a:latin typeface="Comic Sans MS" panose="030F0702030302020204" pitchFamily="66" charset="0"/>
              </a:rPr>
              <a:t>to reflect on how </a:t>
            </a:r>
            <a:r>
              <a:rPr lang="en-AU" sz="2000" dirty="0" smtClean="0">
                <a:latin typeface="Comic Sans MS" panose="030F0702030302020204" pitchFamily="66" charset="0"/>
              </a:rPr>
              <a:t>culture </a:t>
            </a:r>
            <a:r>
              <a:rPr lang="en-AU" sz="2000" dirty="0">
                <a:latin typeface="Comic Sans MS" panose="030F0702030302020204" pitchFamily="66" charset="0"/>
              </a:rPr>
              <a:t>impacts on student </a:t>
            </a:r>
            <a:r>
              <a:rPr lang="en-AU" sz="2000" dirty="0" smtClean="0">
                <a:latin typeface="Comic Sans MS" panose="030F0702030302020204" pitchFamily="66" charset="0"/>
              </a:rPr>
              <a:t>outcomes</a:t>
            </a:r>
          </a:p>
          <a:p>
            <a:pPr>
              <a:spcBef>
                <a:spcPts val="600"/>
              </a:spcBef>
              <a:spcAft>
                <a:spcPts val="1200"/>
              </a:spcAft>
            </a:pPr>
            <a:r>
              <a:rPr lang="en-AU" sz="2000" dirty="0">
                <a:latin typeface="Comic Sans MS" panose="030F0702030302020204" pitchFamily="66" charset="0"/>
              </a:rPr>
              <a:t>c</a:t>
            </a:r>
            <a:r>
              <a:rPr lang="en-AU" sz="2000" dirty="0" smtClean="0">
                <a:latin typeface="Comic Sans MS" panose="030F0702030302020204" pitchFamily="66" charset="0"/>
              </a:rPr>
              <a:t>onsider what excellence in outcomes looks like in their </a:t>
            </a:r>
            <a:r>
              <a:rPr lang="en-AU" sz="2000" dirty="0">
                <a:latin typeface="Comic Sans MS" panose="030F0702030302020204" pitchFamily="66" charset="0"/>
              </a:rPr>
              <a:t>school or early childhood service </a:t>
            </a:r>
          </a:p>
          <a:p>
            <a:pPr>
              <a:spcAft>
                <a:spcPts val="1200"/>
              </a:spcAft>
            </a:pPr>
            <a:endParaRPr lang="en-AU" dirty="0">
              <a:latin typeface="Comic Sans MS" panose="030F0702030302020204" pitchFamily="66" charset="0"/>
            </a:endParaRPr>
          </a:p>
        </p:txBody>
      </p:sp>
    </p:spTree>
    <p:extLst>
      <p:ext uri="{BB962C8B-B14F-4D97-AF65-F5344CB8AC3E}">
        <p14:creationId xmlns:p14="http://schemas.microsoft.com/office/powerpoint/2010/main" val="4149210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Comic Sans MS" panose="030F0702030302020204" pitchFamily="66" charset="0"/>
              </a:rPr>
              <a:t>Applications for </a:t>
            </a:r>
            <a:r>
              <a:rPr lang="en-AU" b="1" i="1" dirty="0" smtClean="0">
                <a:latin typeface="Comic Sans MS" panose="030F0702030302020204" pitchFamily="66" charset="0"/>
              </a:rPr>
              <a:t>Growing deep</a:t>
            </a:r>
            <a:endParaRPr lang="en-AU" b="1" i="1" dirty="0">
              <a:latin typeface="Comic Sans MS" panose="030F0702030302020204" pitchFamily="66" charset="0"/>
            </a:endParaRPr>
          </a:p>
        </p:txBody>
      </p:sp>
      <p:sp>
        <p:nvSpPr>
          <p:cNvPr id="3" name="Content Placeholder 2"/>
          <p:cNvSpPr>
            <a:spLocks noGrp="1"/>
          </p:cNvSpPr>
          <p:nvPr>
            <p:ph idx="1"/>
          </p:nvPr>
        </p:nvSpPr>
        <p:spPr>
          <a:xfrm>
            <a:off x="892628" y="1534887"/>
            <a:ext cx="8381373" cy="4506476"/>
          </a:xfrm>
        </p:spPr>
        <p:txBody>
          <a:bodyPr>
            <a:normAutofit/>
          </a:bodyPr>
          <a:lstStyle/>
          <a:p>
            <a:pPr marL="0" indent="0">
              <a:buNone/>
            </a:pPr>
            <a:r>
              <a:rPr lang="en-AU" sz="2400" dirty="0">
                <a:latin typeface="Comic Sans MS" panose="030F0702030302020204" pitchFamily="66" charset="0"/>
              </a:rPr>
              <a:t>Applications used in the </a:t>
            </a:r>
            <a:r>
              <a:rPr lang="en-AU" sz="2400" dirty="0" smtClean="0">
                <a:latin typeface="Comic Sans MS" panose="030F0702030302020204" pitchFamily="66" charset="0"/>
              </a:rPr>
              <a:t>trial</a:t>
            </a:r>
          </a:p>
          <a:p>
            <a:pPr lvl="1"/>
            <a:r>
              <a:rPr lang="en-AU" sz="2400" dirty="0" smtClean="0">
                <a:latin typeface="Comic Sans MS" panose="030F0702030302020204" pitchFamily="66" charset="0"/>
              </a:rPr>
              <a:t>Role statements</a:t>
            </a:r>
          </a:p>
          <a:p>
            <a:pPr lvl="1"/>
            <a:r>
              <a:rPr lang="en-AU" sz="2400" dirty="0" smtClean="0">
                <a:latin typeface="Comic Sans MS" panose="030F0702030302020204" pitchFamily="66" charset="0"/>
              </a:rPr>
              <a:t>Staff discussions</a:t>
            </a:r>
            <a:endParaRPr lang="en-AU" sz="2400" dirty="0">
              <a:latin typeface="Comic Sans MS" panose="030F0702030302020204" pitchFamily="66" charset="0"/>
            </a:endParaRPr>
          </a:p>
          <a:p>
            <a:pPr lvl="1"/>
            <a:endParaRPr lang="en-AU" sz="2400" dirty="0">
              <a:latin typeface="Comic Sans MS" panose="030F0702030302020204" pitchFamily="66" charset="0"/>
            </a:endParaRPr>
          </a:p>
          <a:p>
            <a:pPr marL="457200" lvl="1" indent="0">
              <a:buNone/>
            </a:pPr>
            <a:r>
              <a:rPr lang="en-AU" sz="2400" dirty="0" smtClean="0">
                <a:latin typeface="Comic Sans MS" panose="030F0702030302020204" pitchFamily="66" charset="0"/>
              </a:rPr>
              <a:t>Under development</a:t>
            </a:r>
            <a:endParaRPr lang="en-AU" sz="2400" dirty="0">
              <a:latin typeface="Comic Sans MS" panose="030F0702030302020204" pitchFamily="66" charset="0"/>
            </a:endParaRPr>
          </a:p>
          <a:p>
            <a:r>
              <a:rPr lang="en-AU" sz="2400" dirty="0" smtClean="0">
                <a:latin typeface="Comic Sans MS" panose="030F0702030302020204" pitchFamily="66" charset="0"/>
              </a:rPr>
              <a:t>Quality schools</a:t>
            </a:r>
          </a:p>
          <a:p>
            <a:r>
              <a:rPr lang="en-AU" sz="2400" dirty="0" smtClean="0">
                <a:latin typeface="Comic Sans MS" panose="030F0702030302020204" pitchFamily="66" charset="0"/>
              </a:rPr>
              <a:t>Capability and work culture </a:t>
            </a:r>
            <a:r>
              <a:rPr lang="en-AU" sz="2400" dirty="0" smtClean="0">
                <a:latin typeface="Comic Sans MS" panose="030F0702030302020204" pitchFamily="66" charset="0"/>
              </a:rPr>
              <a:t>index Atkinson Consulting!</a:t>
            </a:r>
            <a:endParaRPr lang="en-AU" sz="2400" dirty="0" smtClean="0">
              <a:latin typeface="Comic Sans MS" panose="030F0702030302020204" pitchFamily="66" charset="0"/>
            </a:endParaRPr>
          </a:p>
          <a:p>
            <a:r>
              <a:rPr lang="en-AU" sz="2400" dirty="0" smtClean="0">
                <a:latin typeface="Comic Sans MS" panose="030F0702030302020204" pitchFamily="66" charset="0"/>
              </a:rPr>
              <a:t>Teacher reflection </a:t>
            </a:r>
            <a:r>
              <a:rPr lang="en-AU" sz="2400" dirty="0" smtClean="0">
                <a:latin typeface="Comic Sans MS" panose="030F0702030302020204" pitchFamily="66" charset="0"/>
              </a:rPr>
              <a:t>tool through ACU </a:t>
            </a:r>
            <a:r>
              <a:rPr lang="en-AU" sz="2400" dirty="0" err="1" smtClean="0">
                <a:latin typeface="Comic Sans MS" panose="030F0702030302020204" pitchFamily="66" charset="0"/>
              </a:rPr>
              <a:t>Janeen</a:t>
            </a:r>
            <a:r>
              <a:rPr lang="en-AU" sz="2400" dirty="0" smtClean="0">
                <a:latin typeface="Comic Sans MS" panose="030F0702030302020204" pitchFamily="66" charset="0"/>
              </a:rPr>
              <a:t> Lamb</a:t>
            </a:r>
            <a:endParaRPr lang="en-AU" sz="2400" dirty="0" smtClean="0">
              <a:latin typeface="Comic Sans MS" panose="030F0702030302020204" pitchFamily="66" charset="0"/>
            </a:endParaRPr>
          </a:p>
          <a:p>
            <a:pPr marL="0" indent="0">
              <a:buNone/>
            </a:pPr>
            <a:endParaRPr lang="en-AU" sz="2400" dirty="0">
              <a:latin typeface="Comic Sans MS" panose="030F0702030302020204" pitchFamily="66" charset="0"/>
            </a:endParaRPr>
          </a:p>
        </p:txBody>
      </p:sp>
    </p:spTree>
    <p:extLst>
      <p:ext uri="{BB962C8B-B14F-4D97-AF65-F5344CB8AC3E}">
        <p14:creationId xmlns:p14="http://schemas.microsoft.com/office/powerpoint/2010/main" val="30909931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Comic Sans MS" panose="030F0702030302020204" pitchFamily="66" charset="0"/>
              </a:rPr>
              <a:t>Roll out</a:t>
            </a:r>
            <a:endParaRPr lang="en-AU" b="1"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r>
              <a:rPr lang="en-AU" sz="2400" dirty="0">
                <a:latin typeface="Comic Sans MS" panose="030F0702030302020204" pitchFamily="66" charset="0"/>
              </a:rPr>
              <a:t>Each school or </a:t>
            </a:r>
            <a:r>
              <a:rPr lang="en-AU" sz="2400" dirty="0" smtClean="0">
                <a:latin typeface="Comic Sans MS" panose="030F0702030302020204" pitchFamily="66" charset="0"/>
              </a:rPr>
              <a:t>early childhood service will </a:t>
            </a:r>
            <a:r>
              <a:rPr lang="en-AU" sz="2400" dirty="0">
                <a:latin typeface="Comic Sans MS" panose="030F0702030302020204" pitchFamily="66" charset="0"/>
              </a:rPr>
              <a:t>give expression to </a:t>
            </a:r>
            <a:r>
              <a:rPr lang="en-AU" sz="2400" dirty="0" smtClean="0">
                <a:latin typeface="Comic Sans MS" panose="030F0702030302020204" pitchFamily="66" charset="0"/>
              </a:rPr>
              <a:t>Growing deep </a:t>
            </a:r>
            <a:r>
              <a:rPr lang="en-AU" sz="2400" dirty="0">
                <a:latin typeface="Comic Sans MS" panose="030F0702030302020204" pitchFamily="66" charset="0"/>
              </a:rPr>
              <a:t>in ways that reflect their context. </a:t>
            </a:r>
            <a:endParaRPr lang="en-AU" sz="2400" dirty="0" smtClean="0">
              <a:latin typeface="Comic Sans MS" panose="030F0702030302020204" pitchFamily="66" charset="0"/>
            </a:endParaRPr>
          </a:p>
          <a:p>
            <a:endParaRPr lang="en-AU" sz="2400" dirty="0">
              <a:latin typeface="Comic Sans MS" panose="030F0702030302020204" pitchFamily="66" charset="0"/>
            </a:endParaRPr>
          </a:p>
          <a:p>
            <a:r>
              <a:rPr lang="en-AU" sz="2400" dirty="0" smtClean="0">
                <a:latin typeface="Comic Sans MS" panose="030F0702030302020204" pitchFamily="66" charset="0"/>
              </a:rPr>
              <a:t>Work with your team to discuss how you will introduce </a:t>
            </a:r>
            <a:r>
              <a:rPr lang="en-AU" sz="2400" i="1" dirty="0" smtClean="0">
                <a:latin typeface="Comic Sans MS" panose="030F0702030302020204" pitchFamily="66" charset="0"/>
              </a:rPr>
              <a:t>Growing deep </a:t>
            </a:r>
            <a:endParaRPr lang="en-AU" sz="2400" i="1" dirty="0">
              <a:latin typeface="Comic Sans MS" panose="030F0702030302020204" pitchFamily="66" charset="0"/>
            </a:endParaRPr>
          </a:p>
        </p:txBody>
      </p:sp>
    </p:spTree>
    <p:extLst>
      <p:ext uri="{BB962C8B-B14F-4D97-AF65-F5344CB8AC3E}">
        <p14:creationId xmlns:p14="http://schemas.microsoft.com/office/powerpoint/2010/main" val="2756292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307432"/>
            <a:ext cx="8596668" cy="5151025"/>
          </a:xfrm>
        </p:spPr>
        <p:txBody>
          <a:bodyPr>
            <a:normAutofit/>
          </a:bodyPr>
          <a:lstStyle/>
          <a:p>
            <a:r>
              <a:rPr lang="en-AU" sz="2400" dirty="0" smtClean="0">
                <a:latin typeface="Comic Sans MS" panose="030F0702030302020204" pitchFamily="66" charset="0"/>
              </a:rPr>
              <a:t>What projects are we engaged in right now that could be informed or shaped by </a:t>
            </a:r>
            <a:r>
              <a:rPr lang="en-AU" sz="2400" i="1" dirty="0" smtClean="0">
                <a:latin typeface="Comic Sans MS" panose="030F0702030302020204" pitchFamily="66" charset="0"/>
              </a:rPr>
              <a:t>Growing deep</a:t>
            </a:r>
            <a:r>
              <a:rPr lang="en-AU" sz="2400" dirty="0" smtClean="0">
                <a:latin typeface="Comic Sans MS" panose="030F0702030302020204" pitchFamily="66" charset="0"/>
              </a:rPr>
              <a:t>?</a:t>
            </a:r>
          </a:p>
          <a:p>
            <a:r>
              <a:rPr lang="en-AU" sz="2400" dirty="0" smtClean="0">
                <a:latin typeface="Comic Sans MS" panose="030F0702030302020204" pitchFamily="66" charset="0"/>
              </a:rPr>
              <a:t>What parts of </a:t>
            </a:r>
            <a:r>
              <a:rPr lang="en-AU" sz="2400" i="1" dirty="0" smtClean="0">
                <a:latin typeface="Comic Sans MS" panose="030F0702030302020204" pitchFamily="66" charset="0"/>
              </a:rPr>
              <a:t>Growing deep </a:t>
            </a:r>
            <a:r>
              <a:rPr lang="en-AU" sz="2400" dirty="0" smtClean="0">
                <a:latin typeface="Comic Sans MS" panose="030F0702030302020204" pitchFamily="66" charset="0"/>
              </a:rPr>
              <a:t>do we need to attend to in our school </a:t>
            </a:r>
            <a:r>
              <a:rPr lang="en-AU" sz="2400" dirty="0">
                <a:latin typeface="Comic Sans MS" panose="030F0702030302020204" pitchFamily="66" charset="0"/>
              </a:rPr>
              <a:t>or early childhood service as </a:t>
            </a:r>
            <a:r>
              <a:rPr lang="en-AU" sz="2400" dirty="0" smtClean="0">
                <a:latin typeface="Comic Sans MS" panose="030F0702030302020204" pitchFamily="66" charset="0"/>
              </a:rPr>
              <a:t>a priority?</a:t>
            </a:r>
          </a:p>
          <a:p>
            <a:r>
              <a:rPr lang="en-AU" sz="2400" dirty="0" smtClean="0">
                <a:latin typeface="Comic Sans MS" panose="030F0702030302020204" pitchFamily="66" charset="0"/>
              </a:rPr>
              <a:t>How might we introduce this framework to staff at our </a:t>
            </a:r>
            <a:r>
              <a:rPr lang="en-AU" sz="2400" dirty="0">
                <a:latin typeface="Comic Sans MS" panose="030F0702030302020204" pitchFamily="66" charset="0"/>
              </a:rPr>
              <a:t>school or early childhood service ?</a:t>
            </a:r>
            <a:endParaRPr lang="en-AU" sz="2400" dirty="0" smtClean="0">
              <a:latin typeface="Comic Sans MS" panose="030F0702030302020204" pitchFamily="66" charset="0"/>
            </a:endParaRPr>
          </a:p>
          <a:p>
            <a:r>
              <a:rPr lang="en-AU" sz="2400" dirty="0" smtClean="0">
                <a:latin typeface="Comic Sans MS" panose="030F0702030302020204" pitchFamily="66" charset="0"/>
              </a:rPr>
              <a:t>How might </a:t>
            </a:r>
            <a:r>
              <a:rPr lang="en-AU" sz="2400" i="1" dirty="0" smtClean="0">
                <a:latin typeface="Comic Sans MS" panose="030F0702030302020204" pitchFamily="66" charset="0"/>
              </a:rPr>
              <a:t>Growing deep connect </a:t>
            </a:r>
            <a:r>
              <a:rPr lang="en-AU" sz="2400" dirty="0" smtClean="0">
                <a:latin typeface="Comic Sans MS" panose="030F0702030302020204" pitchFamily="66" charset="0"/>
              </a:rPr>
              <a:t>to other pieces of the puzzle at our </a:t>
            </a:r>
            <a:r>
              <a:rPr lang="en-AU" sz="2400" dirty="0">
                <a:latin typeface="Comic Sans MS" panose="030F0702030302020204" pitchFamily="66" charset="0"/>
              </a:rPr>
              <a:t>school or early childhood service ?</a:t>
            </a:r>
            <a:endParaRPr lang="en-AU" sz="2400" dirty="0" smtClean="0">
              <a:latin typeface="Comic Sans MS" panose="030F0702030302020204" pitchFamily="66" charset="0"/>
            </a:endParaRPr>
          </a:p>
          <a:p>
            <a:r>
              <a:rPr lang="en-AU" sz="2400" dirty="0" smtClean="0">
                <a:latin typeface="Comic Sans MS" panose="030F0702030302020204" pitchFamily="66" charset="0"/>
              </a:rPr>
              <a:t>What concerns may staff have and what concerns do I have?</a:t>
            </a:r>
          </a:p>
          <a:p>
            <a:r>
              <a:rPr lang="en-AU" sz="2400" dirty="0" smtClean="0">
                <a:latin typeface="Comic Sans MS" panose="030F0702030302020204" pitchFamily="66" charset="0"/>
              </a:rPr>
              <a:t>How might we deal with these concerns?</a:t>
            </a:r>
            <a:endParaRPr lang="en-AU" sz="2400" dirty="0">
              <a:latin typeface="Comic Sans MS" panose="030F0702030302020204" pitchFamily="66" charset="0"/>
            </a:endParaRPr>
          </a:p>
        </p:txBody>
      </p:sp>
      <p:sp>
        <p:nvSpPr>
          <p:cNvPr id="4" name="Title 1"/>
          <p:cNvSpPr>
            <a:spLocks noGrp="1"/>
          </p:cNvSpPr>
          <p:nvPr>
            <p:ph type="title"/>
          </p:nvPr>
        </p:nvSpPr>
        <p:spPr>
          <a:xfrm>
            <a:off x="677334" y="336885"/>
            <a:ext cx="8596668" cy="970547"/>
          </a:xfrm>
        </p:spPr>
        <p:txBody>
          <a:bodyPr/>
          <a:lstStyle/>
          <a:p>
            <a:r>
              <a:rPr lang="en-AU" b="1" i="1" dirty="0" smtClean="0">
                <a:latin typeface="Comic Sans MS" panose="030F0702030302020204" pitchFamily="66" charset="0"/>
              </a:rPr>
              <a:t>Growing deep </a:t>
            </a:r>
            <a:r>
              <a:rPr lang="en-AU" b="1" dirty="0" smtClean="0">
                <a:latin typeface="Comic Sans MS" panose="030F0702030302020204" pitchFamily="66" charset="0"/>
              </a:rPr>
              <a:t>in our context</a:t>
            </a:r>
            <a:endParaRPr lang="en-AU" b="1" dirty="0">
              <a:latin typeface="Comic Sans MS" panose="030F0702030302020204" pitchFamily="66" charset="0"/>
            </a:endParaRPr>
          </a:p>
        </p:txBody>
      </p:sp>
    </p:spTree>
    <p:extLst>
      <p:ext uri="{BB962C8B-B14F-4D97-AF65-F5344CB8AC3E}">
        <p14:creationId xmlns:p14="http://schemas.microsoft.com/office/powerpoint/2010/main" val="24401350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573" y="2254489"/>
            <a:ext cx="7614382" cy="1200329"/>
          </a:xfrm>
          <a:prstGeom prst="rect">
            <a:avLst/>
          </a:prstGeom>
        </p:spPr>
        <p:txBody>
          <a:bodyPr wrap="square">
            <a:spAutoFit/>
          </a:bodyPr>
          <a:lstStyle/>
          <a:p>
            <a:r>
              <a:rPr lang="en-AU" sz="2400" dirty="0" smtClean="0">
                <a:latin typeface="Comic Sans MS" panose="030F0702030302020204" pitchFamily="66" charset="0"/>
              </a:rPr>
              <a:t>Regional office support – delivery</a:t>
            </a:r>
          </a:p>
          <a:p>
            <a:endParaRPr lang="en-AU" sz="2400" dirty="0">
              <a:latin typeface="Comic Sans MS" panose="030F0702030302020204" pitchFamily="66" charset="0"/>
            </a:endParaRPr>
          </a:p>
          <a:p>
            <a:r>
              <a:rPr lang="en-AU" sz="2400" dirty="0" smtClean="0">
                <a:latin typeface="Comic Sans MS" panose="030F0702030302020204" pitchFamily="66" charset="0"/>
              </a:rPr>
              <a:t>LEA support – resourcing</a:t>
            </a:r>
            <a:endParaRPr lang="en-AU" sz="2400" dirty="0">
              <a:latin typeface="Comic Sans MS" panose="030F0702030302020204" pitchFamily="66" charset="0"/>
            </a:endParaRPr>
          </a:p>
        </p:txBody>
      </p:sp>
      <p:sp>
        <p:nvSpPr>
          <p:cNvPr id="4" name="Title 1"/>
          <p:cNvSpPr txBox="1">
            <a:spLocks/>
          </p:cNvSpPr>
          <p:nvPr/>
        </p:nvSpPr>
        <p:spPr>
          <a:xfrm>
            <a:off x="677334"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b="1" smtClean="0">
                <a:latin typeface="Comic Sans MS" panose="030F0702030302020204" pitchFamily="66" charset="0"/>
              </a:rPr>
              <a:t>Where to next?</a:t>
            </a:r>
            <a:endParaRPr lang="en-AU" b="1" dirty="0">
              <a:latin typeface="Comic Sans MS" panose="030F0702030302020204" pitchFamily="66" charset="0"/>
            </a:endParaRPr>
          </a:p>
        </p:txBody>
      </p:sp>
    </p:spTree>
    <p:extLst>
      <p:ext uri="{BB962C8B-B14F-4D97-AF65-F5344CB8AC3E}">
        <p14:creationId xmlns:p14="http://schemas.microsoft.com/office/powerpoint/2010/main" val="3882870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26" t="-8255"/>
          <a:stretch/>
        </p:blipFill>
        <p:spPr>
          <a:xfrm>
            <a:off x="2750278" y="3462232"/>
            <a:ext cx="6956139" cy="2682393"/>
          </a:xfrm>
          <a:prstGeom prst="rect">
            <a:avLst/>
          </a:prstGeom>
        </p:spPr>
      </p:pic>
      <p:sp>
        <p:nvSpPr>
          <p:cNvPr id="2" name="TextBox 1"/>
          <p:cNvSpPr txBox="1"/>
          <p:nvPr/>
        </p:nvSpPr>
        <p:spPr>
          <a:xfrm>
            <a:off x="1407695" y="938464"/>
            <a:ext cx="7866934" cy="2954655"/>
          </a:xfrm>
          <a:prstGeom prst="rect">
            <a:avLst/>
          </a:prstGeom>
          <a:noFill/>
        </p:spPr>
        <p:txBody>
          <a:bodyPr wrap="square" rtlCol="0">
            <a:spAutoFit/>
          </a:bodyPr>
          <a:lstStyle/>
          <a:p>
            <a:r>
              <a:rPr lang="en-AU" sz="2800" dirty="0" smtClean="0">
                <a:latin typeface="Comic Sans MS" panose="030F0702030302020204" pitchFamily="66" charset="0"/>
              </a:rPr>
              <a:t>It is time to stop waiting for someone to save us. It is time to face the truth of our situation – that we’re all in this together, that we all have a voice – and figure out how to mobilise the hearts and minds of everyone in our workplaces and communities. </a:t>
            </a:r>
          </a:p>
          <a:p>
            <a:pPr algn="r"/>
            <a:r>
              <a:rPr lang="en-AU" dirty="0" smtClean="0">
                <a:latin typeface="Comic Sans MS" panose="030F0702030302020204" pitchFamily="66" charset="0"/>
              </a:rPr>
              <a:t>Margaret Wheatley, 2010</a:t>
            </a:r>
            <a:endParaRPr lang="en-AU" dirty="0">
              <a:latin typeface="Comic Sans MS" panose="030F0702030302020204" pitchFamily="66" charset="0"/>
            </a:endParaRPr>
          </a:p>
        </p:txBody>
      </p:sp>
    </p:spTree>
    <p:extLst>
      <p:ext uri="{BB962C8B-B14F-4D97-AF65-F5344CB8AC3E}">
        <p14:creationId xmlns:p14="http://schemas.microsoft.com/office/powerpoint/2010/main" val="23574938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296140" y="1127464"/>
            <a:ext cx="9374819" cy="1569660"/>
          </a:xfrm>
          <a:prstGeom prst="rect">
            <a:avLst/>
          </a:prstGeom>
          <a:noFill/>
        </p:spPr>
        <p:txBody>
          <a:bodyPr wrap="square" rtlCol="0">
            <a:spAutoFit/>
          </a:bodyPr>
          <a:lstStyle/>
          <a:p>
            <a:r>
              <a:rPr lang="en-AU" sz="2400" dirty="0" smtClean="0">
                <a:latin typeface="Comic Sans MS" panose="030F0702030302020204" pitchFamily="66" charset="0"/>
              </a:rPr>
              <a:t>I used to think….</a:t>
            </a:r>
          </a:p>
          <a:p>
            <a:endParaRPr lang="en-AU" sz="2400" dirty="0">
              <a:latin typeface="Comic Sans MS" panose="030F0702030302020204" pitchFamily="66" charset="0"/>
            </a:endParaRPr>
          </a:p>
          <a:p>
            <a:endParaRPr lang="en-AU" sz="2400" dirty="0" smtClean="0">
              <a:latin typeface="Comic Sans MS" panose="030F0702030302020204" pitchFamily="66" charset="0"/>
            </a:endParaRPr>
          </a:p>
          <a:p>
            <a:r>
              <a:rPr lang="en-AU" sz="2400" dirty="0" smtClean="0">
                <a:latin typeface="Comic Sans MS" panose="030F0702030302020204" pitchFamily="66" charset="0"/>
              </a:rPr>
              <a:t>Now I think…</a:t>
            </a:r>
            <a:endParaRPr lang="en-AU" sz="2400" dirty="0">
              <a:latin typeface="Comic Sans MS" panose="030F0702030302020204"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665" y="689637"/>
            <a:ext cx="5166877" cy="5166877"/>
          </a:xfrm>
          <a:prstGeom prst="rect">
            <a:avLst/>
          </a:prstGeom>
        </p:spPr>
      </p:pic>
    </p:spTree>
    <p:extLst>
      <p:ext uri="{BB962C8B-B14F-4D97-AF65-F5344CB8AC3E}">
        <p14:creationId xmlns:p14="http://schemas.microsoft.com/office/powerpoint/2010/main" val="5633396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405"/>
            <a:ext cx="12192000" cy="9144001"/>
          </a:xfrm>
          <a:prstGeom prst="rect">
            <a:avLst/>
          </a:prstGeom>
        </p:spPr>
      </p:pic>
      <p:sp>
        <p:nvSpPr>
          <p:cNvPr id="8" name="Rectangle 7"/>
          <p:cNvSpPr/>
          <p:nvPr/>
        </p:nvSpPr>
        <p:spPr>
          <a:xfrm>
            <a:off x="-352890" y="688154"/>
            <a:ext cx="7961376" cy="4401205"/>
          </a:xfrm>
          <a:prstGeom prst="rect">
            <a:avLst/>
          </a:prstGeom>
        </p:spPr>
        <p:txBody>
          <a:bodyPr wrap="square">
            <a:spAutoFit/>
          </a:bodyPr>
          <a:lstStyle/>
          <a:p>
            <a:pPr algn="ctr"/>
            <a:r>
              <a:rPr lang="en-AU" sz="2000" b="1" dirty="0">
                <a:solidFill>
                  <a:schemeClr val="bg1"/>
                </a:solidFill>
                <a:latin typeface="Comic Sans MS" panose="030F0702030302020204" pitchFamily="66" charset="0"/>
              </a:rPr>
              <a:t>Benediction</a:t>
            </a:r>
            <a:endParaRPr lang="en-AU" sz="2000" dirty="0">
              <a:solidFill>
                <a:schemeClr val="bg1"/>
              </a:solidFill>
              <a:latin typeface="Comic Sans MS" panose="030F0702030302020204" pitchFamily="66" charset="0"/>
            </a:endParaRPr>
          </a:p>
          <a:p>
            <a:pPr algn="ctr"/>
            <a:r>
              <a:rPr lang="en-AU" sz="2000" dirty="0">
                <a:solidFill>
                  <a:schemeClr val="bg1"/>
                </a:solidFill>
                <a:latin typeface="Comic Sans MS" panose="030F0702030302020204" pitchFamily="66" charset="0"/>
              </a:rPr>
              <a:t>(based on Psalm 105:4, 7-8, </a:t>
            </a:r>
            <a:r>
              <a:rPr lang="en-AU" sz="2000" i="1" dirty="0">
                <a:solidFill>
                  <a:schemeClr val="bg1"/>
                </a:solidFill>
                <a:latin typeface="Comic Sans MS" panose="030F0702030302020204" pitchFamily="66" charset="0"/>
              </a:rPr>
              <a:t>The Message</a:t>
            </a:r>
            <a:r>
              <a:rPr lang="en-AU" sz="2000" dirty="0">
                <a:solidFill>
                  <a:schemeClr val="bg1"/>
                </a:solidFill>
                <a:latin typeface="Comic Sans MS" panose="030F0702030302020204" pitchFamily="66" charset="0"/>
              </a:rPr>
              <a:t>)</a:t>
            </a:r>
          </a:p>
          <a:p>
            <a:pPr algn="ctr"/>
            <a:r>
              <a:rPr lang="en-AU" sz="2000" dirty="0">
                <a:solidFill>
                  <a:schemeClr val="bg1"/>
                </a:solidFill>
                <a:latin typeface="Comic Sans MS" panose="030F0702030302020204" pitchFamily="66" charset="0"/>
              </a:rPr>
              <a:t/>
            </a:r>
            <a:br>
              <a:rPr lang="en-AU" sz="2000" dirty="0">
                <a:solidFill>
                  <a:schemeClr val="bg1"/>
                </a:solidFill>
                <a:latin typeface="Comic Sans MS" panose="030F0702030302020204" pitchFamily="66" charset="0"/>
              </a:rPr>
            </a:br>
            <a:endParaRPr lang="en-AU" sz="2000" dirty="0">
              <a:solidFill>
                <a:schemeClr val="bg1"/>
              </a:solidFill>
              <a:latin typeface="Comic Sans MS" panose="030F0702030302020204" pitchFamily="66" charset="0"/>
            </a:endParaRPr>
          </a:p>
          <a:p>
            <a:pPr algn="ctr"/>
            <a:r>
              <a:rPr lang="en-AU" sz="2000" dirty="0">
                <a:solidFill>
                  <a:schemeClr val="bg1"/>
                </a:solidFill>
                <a:latin typeface="Comic Sans MS" panose="030F0702030302020204" pitchFamily="66" charset="0"/>
              </a:rPr>
              <a:t>As you go from here into the </a:t>
            </a:r>
            <a:r>
              <a:rPr lang="en-AU" sz="2000" dirty="0" smtClean="0">
                <a:solidFill>
                  <a:schemeClr val="bg1"/>
                </a:solidFill>
                <a:latin typeface="Comic Sans MS" panose="030F0702030302020204" pitchFamily="66" charset="0"/>
              </a:rPr>
              <a:t>days ahead</a:t>
            </a:r>
            <a:r>
              <a:rPr lang="en-AU" sz="2000" dirty="0">
                <a:solidFill>
                  <a:schemeClr val="bg1"/>
                </a:solidFill>
                <a:latin typeface="Comic Sans MS" panose="030F0702030302020204" pitchFamily="66" charset="0"/>
              </a:rPr>
              <a:t>,</a:t>
            </a:r>
          </a:p>
          <a:p>
            <a:pPr algn="ctr"/>
            <a:r>
              <a:rPr lang="en-AU" sz="2000" i="1" dirty="0">
                <a:solidFill>
                  <a:schemeClr val="bg1"/>
                </a:solidFill>
                <a:latin typeface="Comic Sans MS" panose="030F0702030302020204" pitchFamily="66" charset="0"/>
              </a:rPr>
              <a:t>Keep your eyes open for God,</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watch for His works;</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be alert for signs of His presence.</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For He is God—our God—</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in charge of the whole earth.</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And He remembers His Covenant—</a:t>
            </a:r>
            <a:endParaRPr lang="en-AU" sz="2000" dirty="0">
              <a:solidFill>
                <a:schemeClr val="bg1"/>
              </a:solidFill>
              <a:latin typeface="Comic Sans MS" panose="030F0702030302020204" pitchFamily="66" charset="0"/>
            </a:endParaRPr>
          </a:p>
          <a:p>
            <a:pPr algn="ctr"/>
            <a:r>
              <a:rPr lang="en-AU" sz="2000" i="1" dirty="0">
                <a:solidFill>
                  <a:schemeClr val="bg1"/>
                </a:solidFill>
                <a:latin typeface="Comic Sans MS" panose="030F0702030302020204" pitchFamily="66" charset="0"/>
              </a:rPr>
              <a:t>for a thousand generations He’s been as good as His word.</a:t>
            </a:r>
            <a:endParaRPr lang="en-AU" sz="2000" dirty="0">
              <a:solidFill>
                <a:schemeClr val="bg1"/>
              </a:solidFill>
              <a:latin typeface="Comic Sans MS" panose="030F0702030302020204" pitchFamily="66" charset="0"/>
            </a:endParaRPr>
          </a:p>
          <a:p>
            <a:pPr algn="ctr"/>
            <a:r>
              <a:rPr lang="en-AU" sz="2000" dirty="0">
                <a:solidFill>
                  <a:schemeClr val="bg1"/>
                </a:solidFill>
                <a:latin typeface="Comic Sans MS" panose="030F0702030302020204" pitchFamily="66" charset="0"/>
              </a:rPr>
              <a:t>So go with confidence and joy,</a:t>
            </a:r>
          </a:p>
          <a:p>
            <a:pPr algn="ctr"/>
            <a:r>
              <a:rPr lang="en-AU" sz="2000" dirty="0">
                <a:solidFill>
                  <a:schemeClr val="bg1"/>
                </a:solidFill>
                <a:latin typeface="Comic Sans MS" panose="030F0702030302020204" pitchFamily="66" charset="0"/>
              </a:rPr>
              <a:t>knowing that God goes with you.</a:t>
            </a:r>
            <a:endParaRPr lang="en-AU" sz="2000" i="0" dirty="0">
              <a:solidFill>
                <a:schemeClr val="bg1"/>
              </a:solidFill>
              <a:effectLst/>
              <a:latin typeface="Comic Sans MS" panose="030F0702030302020204" pitchFamily="66" charset="0"/>
            </a:endParaRPr>
          </a:p>
        </p:txBody>
      </p:sp>
    </p:spTree>
    <p:extLst>
      <p:ext uri="{BB962C8B-B14F-4D97-AF65-F5344CB8AC3E}">
        <p14:creationId xmlns:p14="http://schemas.microsoft.com/office/powerpoint/2010/main" val="2039902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3068" y="243567"/>
            <a:ext cx="8596668" cy="1320800"/>
          </a:xfrm>
        </p:spPr>
        <p:txBody>
          <a:bodyPr/>
          <a:lstStyle/>
          <a:p>
            <a:r>
              <a:rPr lang="en-AU" b="1" dirty="0" smtClean="0">
                <a:latin typeface="Comic Sans MS" panose="030F0702030302020204" pitchFamily="66" charset="0"/>
              </a:rPr>
              <a:t>Why </a:t>
            </a:r>
            <a:r>
              <a:rPr lang="en-AU" b="1" i="1" dirty="0" smtClean="0">
                <a:latin typeface="Comic Sans MS" panose="030F0702030302020204" pitchFamily="66" charset="0"/>
              </a:rPr>
              <a:t>Growing deep</a:t>
            </a:r>
            <a:r>
              <a:rPr lang="en-AU" b="1" dirty="0" smtClean="0">
                <a:latin typeface="Comic Sans MS" panose="030F0702030302020204" pitchFamily="66" charset="0"/>
              </a:rPr>
              <a:t>?</a:t>
            </a:r>
            <a:endParaRPr lang="en-AU" b="1" dirty="0">
              <a:latin typeface="Comic Sans MS" panose="030F0702030302020204" pitchFamily="66" charset="0"/>
            </a:endParaRPr>
          </a:p>
        </p:txBody>
      </p:sp>
      <p:sp>
        <p:nvSpPr>
          <p:cNvPr id="6" name="TextBox 5"/>
          <p:cNvSpPr txBox="1"/>
          <p:nvPr/>
        </p:nvSpPr>
        <p:spPr>
          <a:xfrm>
            <a:off x="603068" y="1798320"/>
            <a:ext cx="8266612" cy="369332"/>
          </a:xfrm>
          <a:prstGeom prst="rect">
            <a:avLst/>
          </a:prstGeom>
          <a:noFill/>
        </p:spPr>
        <p:txBody>
          <a:bodyPr wrap="square" rtlCol="0">
            <a:spAutoFit/>
          </a:bodyPr>
          <a:lstStyle/>
          <a:p>
            <a:r>
              <a:rPr lang="en-AU" dirty="0" smtClean="0">
                <a:hlinkClick r:id="rId3"/>
              </a:rPr>
              <a:t>Purposes of Growing deep</a:t>
            </a:r>
            <a:endParaRPr lang="en-AU" dirty="0"/>
          </a:p>
        </p:txBody>
      </p:sp>
    </p:spTree>
    <p:extLst>
      <p:ext uri="{BB962C8B-B14F-4D97-AF65-F5344CB8AC3E}">
        <p14:creationId xmlns:p14="http://schemas.microsoft.com/office/powerpoint/2010/main" val="4185918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AU" b="1" dirty="0" smtClean="0">
                <a:latin typeface="Comic Sans MS" panose="030F0702030302020204" pitchFamily="66" charset="0"/>
              </a:rPr>
              <a:t>Why </a:t>
            </a:r>
            <a:r>
              <a:rPr lang="en-AU" b="1" i="1" dirty="0" smtClean="0">
                <a:latin typeface="Comic Sans MS" panose="030F0702030302020204" pitchFamily="66" charset="0"/>
              </a:rPr>
              <a:t>Growing deep</a:t>
            </a:r>
            <a:r>
              <a:rPr lang="en-AU" b="1" dirty="0" smtClean="0">
                <a:latin typeface="Comic Sans MS" panose="030F0702030302020204" pitchFamily="66" charset="0"/>
              </a:rPr>
              <a:t>?</a:t>
            </a:r>
            <a:endParaRPr lang="en-AU" b="1"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endParaRPr lang="en-AU" dirty="0" smtClean="0">
              <a:latin typeface="Comic Sans MS" panose="030F0702030302020204" pitchFamily="66" charset="0"/>
            </a:endParaRPr>
          </a:p>
          <a:p>
            <a:endParaRPr lang="en-AU" dirty="0">
              <a:latin typeface="Comic Sans MS" panose="030F0702030302020204" pitchFamily="66" charset="0"/>
            </a:endParaRPr>
          </a:p>
          <a:p>
            <a:pPr marL="0" indent="0">
              <a:buNone/>
            </a:pPr>
            <a:endParaRPr lang="en-AU" dirty="0" smtClean="0">
              <a:latin typeface="Comic Sans MS" panose="030F0702030302020204" pitchFamily="66" charset="0"/>
            </a:endParaRPr>
          </a:p>
          <a:p>
            <a:pPr marL="0" indent="0">
              <a:buNone/>
            </a:pPr>
            <a:endParaRPr lang="en-AU" dirty="0" smtClean="0">
              <a:latin typeface="Comic Sans MS" panose="030F0702030302020204" pitchFamily="66" charset="0"/>
            </a:endParaRPr>
          </a:p>
          <a:p>
            <a:r>
              <a:rPr lang="en-AU" dirty="0" smtClean="0">
                <a:latin typeface="Comic Sans MS" panose="030F0702030302020204" pitchFamily="66" charset="0"/>
              </a:rPr>
              <a:t>leadership framework needed review</a:t>
            </a:r>
          </a:p>
          <a:p>
            <a:r>
              <a:rPr lang="en-AU" dirty="0">
                <a:latin typeface="Comic Sans MS" panose="030F0702030302020204" pitchFamily="66" charset="0"/>
              </a:rPr>
              <a:t>n</a:t>
            </a:r>
            <a:r>
              <a:rPr lang="en-AU" dirty="0" smtClean="0">
                <a:latin typeface="Comic Sans MS" panose="030F0702030302020204" pitchFamily="66" charset="0"/>
              </a:rPr>
              <a:t>o formation framework</a:t>
            </a:r>
          </a:p>
          <a:p>
            <a:r>
              <a:rPr lang="en-AU" dirty="0" smtClean="0">
                <a:latin typeface="Comic Sans MS" panose="030F0702030302020204" pitchFamily="66" charset="0"/>
              </a:rPr>
              <a:t>formation and leadership working parties determined one framework</a:t>
            </a:r>
          </a:p>
          <a:p>
            <a:endParaRPr lang="en-AU" dirty="0">
              <a:latin typeface="Comic Sans MS" panose="030F0702030302020204" pitchFamily="66" charset="0"/>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153" y="541625"/>
            <a:ext cx="6213847" cy="3092246"/>
          </a:xfrm>
          <a:prstGeom prst="rect">
            <a:avLst/>
          </a:prstGeom>
        </p:spPr>
      </p:pic>
    </p:spTree>
    <p:extLst>
      <p:ext uri="{BB962C8B-B14F-4D97-AF65-F5344CB8AC3E}">
        <p14:creationId xmlns:p14="http://schemas.microsoft.com/office/powerpoint/2010/main" val="1774893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800" dirty="0" smtClean="0"/>
              <a:t>Executive Director: Stephen Rudolph introduces </a:t>
            </a:r>
            <a:r>
              <a:rPr lang="en-AU" sz="1800" i="1" dirty="0" smtClean="0"/>
              <a:t>Growing deep</a:t>
            </a:r>
            <a:endParaRPr lang="en-AU" sz="1800" i="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61857" y="2622740"/>
            <a:ext cx="3867440" cy="2144058"/>
          </a:xfrm>
          <a:prstGeom prst="rect">
            <a:avLst/>
          </a:prstGeom>
        </p:spPr>
      </p:pic>
    </p:spTree>
    <p:extLst>
      <p:ext uri="{BB962C8B-B14F-4D97-AF65-F5344CB8AC3E}">
        <p14:creationId xmlns:p14="http://schemas.microsoft.com/office/powerpoint/2010/main" val="3823920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37" y="333215"/>
            <a:ext cx="7783377" cy="918069"/>
          </a:xfrm>
        </p:spPr>
        <p:txBody>
          <a:bodyPr>
            <a:normAutofit/>
          </a:bodyPr>
          <a:lstStyle/>
          <a:p>
            <a:r>
              <a:rPr lang="en-AU" b="1" dirty="0" smtClean="0">
                <a:latin typeface="Comic Sans MS" panose="030F0702030302020204" pitchFamily="66" charset="0"/>
              </a:rPr>
              <a:t>A collaborative effort…</a:t>
            </a:r>
            <a:endParaRPr lang="en-AU" b="1" dirty="0">
              <a:latin typeface="Comic Sans MS" panose="030F0702030302020204" pitchFamily="66" charset="0"/>
            </a:endParaRPr>
          </a:p>
        </p:txBody>
      </p:sp>
      <p:sp>
        <p:nvSpPr>
          <p:cNvPr id="3" name="Content Placeholder 2"/>
          <p:cNvSpPr>
            <a:spLocks noGrp="1"/>
          </p:cNvSpPr>
          <p:nvPr>
            <p:ph idx="1"/>
          </p:nvPr>
        </p:nvSpPr>
        <p:spPr>
          <a:xfrm>
            <a:off x="773037" y="1840282"/>
            <a:ext cx="9875058" cy="4816355"/>
          </a:xfrm>
        </p:spPr>
        <p:txBody>
          <a:bodyPr>
            <a:noAutofit/>
          </a:bodyPr>
          <a:lstStyle/>
          <a:p>
            <a:pPr marL="0" indent="0">
              <a:buNone/>
            </a:pPr>
            <a:r>
              <a:rPr lang="en-AU" sz="2400" dirty="0">
                <a:solidFill>
                  <a:schemeClr val="tx1"/>
                </a:solidFill>
                <a:latin typeface="Comic Sans MS" panose="030F0702030302020204" pitchFamily="66" charset="0"/>
              </a:rPr>
              <a:t>Atkinson-Consulting! </a:t>
            </a:r>
            <a:r>
              <a:rPr lang="en-AU" sz="2400" dirty="0" smtClean="0">
                <a:solidFill>
                  <a:schemeClr val="tx1"/>
                </a:solidFill>
                <a:latin typeface="Comic Sans MS" panose="030F0702030302020204" pitchFamily="66" charset="0"/>
              </a:rPr>
              <a:t>consultations captured </a:t>
            </a:r>
            <a:r>
              <a:rPr lang="en-AU" sz="2400" dirty="0">
                <a:solidFill>
                  <a:schemeClr val="tx1"/>
                </a:solidFill>
                <a:latin typeface="Comic Sans MS" panose="030F0702030302020204" pitchFamily="66" charset="0"/>
              </a:rPr>
              <a:t>the voice of </a:t>
            </a:r>
            <a:r>
              <a:rPr lang="en-AU" sz="2400" dirty="0" smtClean="0">
                <a:solidFill>
                  <a:schemeClr val="tx1"/>
                </a:solidFill>
                <a:latin typeface="Comic Sans MS" panose="030F0702030302020204" pitchFamily="66" charset="0"/>
              </a:rPr>
              <a:t>leaders</a:t>
            </a:r>
            <a:r>
              <a:rPr lang="en-AU" sz="2400" dirty="0">
                <a:solidFill>
                  <a:schemeClr val="tx1"/>
                </a:solidFill>
                <a:latin typeface="Comic Sans MS" panose="030F0702030302020204" pitchFamily="66" charset="0"/>
              </a:rPr>
              <a:t>, </a:t>
            </a:r>
            <a:r>
              <a:rPr lang="en-AU" sz="2400" dirty="0" smtClean="0">
                <a:solidFill>
                  <a:schemeClr val="tx1"/>
                </a:solidFill>
                <a:latin typeface="Comic Sans MS" panose="030F0702030302020204" pitchFamily="66" charset="0"/>
              </a:rPr>
              <a:t>teachers </a:t>
            </a:r>
            <a:r>
              <a:rPr lang="en-AU" sz="2400" dirty="0">
                <a:solidFill>
                  <a:schemeClr val="tx1"/>
                </a:solidFill>
                <a:latin typeface="Comic Sans MS" panose="030F0702030302020204" pitchFamily="66" charset="0"/>
              </a:rPr>
              <a:t>and </a:t>
            </a:r>
            <a:r>
              <a:rPr lang="en-AU" sz="2400" dirty="0" smtClean="0">
                <a:solidFill>
                  <a:schemeClr val="tx1"/>
                </a:solidFill>
                <a:latin typeface="Comic Sans MS" panose="030F0702030302020204" pitchFamily="66" charset="0"/>
              </a:rPr>
              <a:t>staff.</a:t>
            </a:r>
          </a:p>
          <a:p>
            <a:pPr marL="0" indent="0">
              <a:buNone/>
            </a:pPr>
            <a:endParaRPr lang="en-AU" sz="2400" dirty="0">
              <a:solidFill>
                <a:schemeClr val="tx1"/>
              </a:solidFill>
              <a:latin typeface="Comic Sans MS" panose="030F0702030302020204" pitchFamily="66" charset="0"/>
            </a:endParaRPr>
          </a:p>
          <a:p>
            <a:pPr marL="0" indent="0">
              <a:buNone/>
            </a:pPr>
            <a:r>
              <a:rPr lang="en-AU" sz="2400" dirty="0" smtClean="0">
                <a:solidFill>
                  <a:schemeClr val="tx1"/>
                </a:solidFill>
                <a:latin typeface="Comic Sans MS" panose="030F0702030302020204" pitchFamily="66" charset="0"/>
              </a:rPr>
              <a:t>2014 </a:t>
            </a:r>
            <a:r>
              <a:rPr lang="en-AU" sz="2400" dirty="0">
                <a:solidFill>
                  <a:schemeClr val="tx1"/>
                </a:solidFill>
                <a:latin typeface="Comic Sans MS" panose="030F0702030302020204" pitchFamily="66" charset="0"/>
              </a:rPr>
              <a:t>– Consultations with over 120 school, </a:t>
            </a:r>
            <a:endParaRPr lang="en-AU" sz="2400" dirty="0" smtClean="0">
              <a:solidFill>
                <a:schemeClr val="tx1"/>
              </a:solidFill>
              <a:latin typeface="Comic Sans MS" panose="030F0702030302020204" pitchFamily="66" charset="0"/>
            </a:endParaRPr>
          </a:p>
          <a:p>
            <a:pPr marL="0" indent="0">
              <a:buNone/>
            </a:pPr>
            <a:r>
              <a:rPr lang="en-AU" sz="2400" dirty="0" smtClean="0">
                <a:solidFill>
                  <a:schemeClr val="tx1"/>
                </a:solidFill>
                <a:latin typeface="Comic Sans MS" panose="030F0702030302020204" pitchFamily="66" charset="0"/>
              </a:rPr>
              <a:t>regional </a:t>
            </a:r>
            <a:r>
              <a:rPr lang="en-AU" sz="2400" dirty="0">
                <a:solidFill>
                  <a:schemeClr val="tx1"/>
                </a:solidFill>
                <a:latin typeface="Comic Sans MS" panose="030F0702030302020204" pitchFamily="66" charset="0"/>
              </a:rPr>
              <a:t>and national leaders.</a:t>
            </a:r>
          </a:p>
          <a:p>
            <a:pPr marL="0" indent="0">
              <a:buNone/>
            </a:pPr>
            <a:r>
              <a:rPr lang="en-AU" sz="2400" dirty="0">
                <a:solidFill>
                  <a:schemeClr val="tx1"/>
                </a:solidFill>
                <a:latin typeface="Comic Sans MS" panose="030F0702030302020204" pitchFamily="66" charset="0"/>
              </a:rPr>
              <a:t>2015 – Validations </a:t>
            </a:r>
            <a:endParaRPr lang="en-AU" sz="2400" dirty="0" smtClean="0">
              <a:solidFill>
                <a:schemeClr val="tx1"/>
              </a:solidFill>
              <a:latin typeface="Comic Sans MS" panose="030F0702030302020204" pitchFamily="66" charset="0"/>
            </a:endParaRPr>
          </a:p>
          <a:p>
            <a:pPr marL="0" indent="0">
              <a:buNone/>
            </a:pPr>
            <a:r>
              <a:rPr lang="en-AU" sz="2400" dirty="0" smtClean="0">
                <a:solidFill>
                  <a:schemeClr val="tx1"/>
                </a:solidFill>
                <a:latin typeface="Comic Sans MS" panose="030F0702030302020204" pitchFamily="66" charset="0"/>
              </a:rPr>
              <a:t>2015 – Trial of the Framework</a:t>
            </a:r>
          </a:p>
          <a:p>
            <a:pPr marL="0" indent="0">
              <a:buNone/>
            </a:pPr>
            <a:r>
              <a:rPr lang="en-AU" sz="2400" dirty="0" smtClean="0">
                <a:solidFill>
                  <a:schemeClr val="tx1"/>
                </a:solidFill>
                <a:latin typeface="Comic Sans MS" panose="030F0702030302020204" pitchFamily="66" charset="0"/>
              </a:rPr>
              <a:t>2016 – Launch of the Framework </a:t>
            </a:r>
          </a:p>
          <a:p>
            <a:pPr marL="0" indent="0">
              <a:buNone/>
            </a:pPr>
            <a:endParaRPr lang="en-AU" sz="2400" dirty="0" smtClean="0">
              <a:solidFill>
                <a:schemeClr val="tx1"/>
              </a:solidFill>
              <a:latin typeface="Comic Sans MS" panose="030F0702030302020204"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061" y="2872154"/>
            <a:ext cx="5314461" cy="3985846"/>
          </a:xfrm>
          <a:prstGeom prst="rect">
            <a:avLst/>
          </a:prstGeom>
        </p:spPr>
      </p:pic>
    </p:spTree>
    <p:extLst>
      <p:ext uri="{BB962C8B-B14F-4D97-AF65-F5344CB8AC3E}">
        <p14:creationId xmlns:p14="http://schemas.microsoft.com/office/powerpoint/2010/main" val="474979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F64C5302A4D469EAE3FE93E1A55E0" ma:contentTypeVersion="0" ma:contentTypeDescription="Create a new document." ma:contentTypeScope="" ma:versionID="c50289810704384c0ebc56c88f625f6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798ABD-9C32-4C7D-9FE9-E228821E12D3}">
  <ds:schemaRefs>
    <ds:schemaRef ds:uri="http://schemas.microsoft.com/sharepoint/v3/contenttype/forms"/>
  </ds:schemaRefs>
</ds:datastoreItem>
</file>

<file path=customXml/itemProps2.xml><?xml version="1.0" encoding="utf-8"?>
<ds:datastoreItem xmlns:ds="http://schemas.openxmlformats.org/officeDocument/2006/customXml" ds:itemID="{AF909947-A141-4738-9471-457467400F59}">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F3B7EEC7-14FC-4E6D-8214-C1F0E7A8E0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12988</TotalTime>
  <Words>4661</Words>
  <Application>Microsoft Office PowerPoint</Application>
  <PresentationFormat>Widescreen</PresentationFormat>
  <Paragraphs>585</Paragraphs>
  <Slides>59</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ＭＳ Ｐゴシック</vt:lpstr>
      <vt:lpstr>Arial</vt:lpstr>
      <vt:lpstr>Calibri</vt:lpstr>
      <vt:lpstr>Comic Sans MS</vt:lpstr>
      <vt:lpstr>Times New Roman</vt:lpstr>
      <vt:lpstr>Trebuchet MS</vt:lpstr>
      <vt:lpstr>Wingdings</vt:lpstr>
      <vt:lpstr>Wingdings 3</vt:lpstr>
      <vt:lpstr>Facet</vt:lpstr>
      <vt:lpstr>PowerPoint Presentation</vt:lpstr>
      <vt:lpstr>Devotion</vt:lpstr>
      <vt:lpstr>PowerPoint Presentation</vt:lpstr>
      <vt:lpstr>Purposes of the day</vt:lpstr>
      <vt:lpstr>Plan for the day </vt:lpstr>
      <vt:lpstr>Why Growing deep?</vt:lpstr>
      <vt:lpstr>Why Growing deep?</vt:lpstr>
      <vt:lpstr>Executive Director: Stephen Rudolph introduces Growing deep</vt:lpstr>
      <vt:lpstr>A collaborative effort…</vt:lpstr>
      <vt:lpstr>Growing deep connects with: </vt:lpstr>
      <vt:lpstr>PowerPoint Presentation</vt:lpstr>
      <vt:lpstr>PowerPoint Presentation</vt:lpstr>
      <vt:lpstr>PowerPoint Presentation</vt:lpstr>
      <vt:lpstr>PowerPoint Presentation</vt:lpstr>
      <vt:lpstr>PowerPoint Presentation</vt:lpstr>
      <vt:lpstr>Alma Harris video  think pair share  How do Alma’s ideas and research about leadership connect to your understanding and experience of leadership?  </vt:lpstr>
      <vt:lpstr>Leadership</vt:lpstr>
      <vt:lpstr>Leadership</vt:lpstr>
      <vt:lpstr>Formation</vt:lpstr>
      <vt:lpstr>PowerPoint Presentation</vt:lpstr>
      <vt:lpstr>PowerPoint Presentation</vt:lpstr>
      <vt:lpstr>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Trialling and feedback</vt:lpstr>
      <vt:lpstr>PowerPoint Presentation</vt:lpstr>
      <vt:lpstr>Principals suggested using Growing deep to:</vt:lpstr>
      <vt:lpstr>Applications for Growing deep</vt:lpstr>
      <vt:lpstr>Roll out</vt:lpstr>
      <vt:lpstr>Growing deep in our context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and spiritual formation Framework</dc:title>
  <dc:creator>Dohnt, Anne</dc:creator>
  <cp:lastModifiedBy>Dohnt, Anne</cp:lastModifiedBy>
  <cp:revision>387</cp:revision>
  <cp:lastPrinted>2016-02-28T11:32:39Z</cp:lastPrinted>
  <dcterms:created xsi:type="dcterms:W3CDTF">2015-05-28T01:48:29Z</dcterms:created>
  <dcterms:modified xsi:type="dcterms:W3CDTF">2016-03-18T01:40:33Z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0x0101002F6F64C5302A4D469EAE3FE93E1A55E0</vt:lpwstr>
  </property>
</Properties>
</file>