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8" r:id="rId5"/>
    <p:sldId id="278" r:id="rId6"/>
    <p:sldId id="280" r:id="rId7"/>
    <p:sldId id="282" r:id="rId8"/>
    <p:sldId id="257" r:id="rId9"/>
    <p:sldId id="273" r:id="rId10"/>
    <p:sldId id="263" r:id="rId11"/>
    <p:sldId id="269" r:id="rId12"/>
    <p:sldId id="260" r:id="rId13"/>
    <p:sldId id="262" r:id="rId14"/>
    <p:sldId id="271" r:id="rId15"/>
    <p:sldId id="264" r:id="rId16"/>
    <p:sldId id="285" r:id="rId17"/>
    <p:sldId id="283" r:id="rId18"/>
    <p:sldId id="284" r:id="rId19"/>
    <p:sldId id="272" r:id="rId20"/>
    <p:sldId id="286" r:id="rId21"/>
    <p:sldId id="288" r:id="rId22"/>
    <p:sldId id="287" r:id="rId23"/>
    <p:sldId id="274" r:id="rId24"/>
    <p:sldId id="275" r:id="rId25"/>
    <p:sldId id="276" r:id="rId26"/>
    <p:sldId id="259" r:id="rId27"/>
    <p:sldId id="289" r:id="rId28"/>
    <p:sldId id="290" r:id="rId29"/>
  </p:sldIdLst>
  <p:sldSz cx="9144000" cy="514826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002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93" autoAdjust="0"/>
    <p:restoredTop sz="77901" autoAdjust="0"/>
  </p:normalViewPr>
  <p:slideViewPr>
    <p:cSldViewPr snapToGrid="0" snapToObjects="1" showGuides="1">
      <p:cViewPr varScale="1">
        <p:scale>
          <a:sx n="106" d="100"/>
          <a:sy n="106" d="100"/>
        </p:scale>
        <p:origin x="696" y="108"/>
      </p:cViewPr>
      <p:guideLst>
        <p:guide orient="horz" pos="1622"/>
        <p:guide pos="2880"/>
      </p:guideLst>
    </p:cSldViewPr>
  </p:slideViewPr>
  <p:outlineViewPr>
    <p:cViewPr>
      <p:scale>
        <a:sx n="33" d="100"/>
        <a:sy n="33" d="100"/>
      </p:scale>
      <p:origin x="0" y="-846"/>
    </p:cViewPr>
  </p:outlineViewPr>
  <p:notesTextViewPr>
    <p:cViewPr>
      <p:scale>
        <a:sx n="100" d="100"/>
        <a:sy n="100" d="100"/>
      </p:scale>
      <p:origin x="0" y="-84"/>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601369E-3EDA-4D86-A4EC-0D743C521443}" type="datetimeFigureOut">
              <a:rPr lang="en-AU" smtClean="0"/>
              <a:t>5/12/2016</a:t>
            </a:fld>
            <a:endParaRPr lang="en-AU"/>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EE507A1-6818-464A-B4BC-EB320DCFAE33}" type="slidenum">
              <a:rPr lang="en-AU" smtClean="0"/>
              <a:t>‹#›</a:t>
            </a:fld>
            <a:endParaRPr lang="en-AU"/>
          </a:p>
        </p:txBody>
      </p:sp>
    </p:spTree>
    <p:extLst>
      <p:ext uri="{BB962C8B-B14F-4D97-AF65-F5344CB8AC3E}">
        <p14:creationId xmlns:p14="http://schemas.microsoft.com/office/powerpoint/2010/main" val="3630457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ED71575-2D17-468C-9C84-E5B115BBF1C6}" type="datetimeFigureOut">
              <a:rPr lang="en-AU" smtClean="0"/>
              <a:t>5/12/2016</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1E7EDC6-CF6A-4F73-BCEB-9908DD5D24DA}" type="slidenum">
              <a:rPr lang="en-AU" smtClean="0"/>
              <a:t>‹#›</a:t>
            </a:fld>
            <a:endParaRPr lang="en-AU"/>
          </a:p>
        </p:txBody>
      </p:sp>
    </p:spTree>
    <p:extLst>
      <p:ext uri="{BB962C8B-B14F-4D97-AF65-F5344CB8AC3E}">
        <p14:creationId xmlns:p14="http://schemas.microsoft.com/office/powerpoint/2010/main" val="231801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PowerPoint has been designed for Principals to work with their leadership team and staff.</a:t>
            </a:r>
            <a:r>
              <a:rPr lang="en-AU" baseline="0" dirty="0"/>
              <a:t> The aim is for you, as you journey through school improvement to adapt this PowerPoint for your own needs.</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1</a:t>
            </a:fld>
            <a:endParaRPr lang="en-AU"/>
          </a:p>
        </p:txBody>
      </p:sp>
    </p:spTree>
    <p:extLst>
      <p:ext uri="{BB962C8B-B14F-4D97-AF65-F5344CB8AC3E}">
        <p14:creationId xmlns:p14="http://schemas.microsoft.com/office/powerpoint/2010/main" val="42261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Additionally, the national and regional NAPLAN data, compiled by Dr </a:t>
            </a:r>
            <a:r>
              <a:rPr lang="en-AU" dirty="0" err="1"/>
              <a:t>Juhani</a:t>
            </a:r>
            <a:r>
              <a:rPr lang="en-AU" dirty="0"/>
              <a:t> </a:t>
            </a:r>
            <a:r>
              <a:rPr lang="en-AU" dirty="0" err="1"/>
              <a:t>Tuovinen</a:t>
            </a:r>
            <a:r>
              <a:rPr lang="en-AU" dirty="0"/>
              <a:t>, pinpoint some urgent concerns.</a:t>
            </a:r>
            <a:r>
              <a:rPr lang="en-AU" baseline="0" dirty="0"/>
              <a:t> </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10</a:t>
            </a:fld>
            <a:endParaRPr lang="en-AU"/>
          </a:p>
        </p:txBody>
      </p:sp>
    </p:spTree>
    <p:extLst>
      <p:ext uri="{BB962C8B-B14F-4D97-AF65-F5344CB8AC3E}">
        <p14:creationId xmlns:p14="http://schemas.microsoft.com/office/powerpoint/2010/main" val="108453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11</a:t>
            </a:fld>
            <a:endParaRPr lang="en-AU"/>
          </a:p>
        </p:txBody>
      </p:sp>
    </p:spTree>
    <p:extLst>
      <p:ext uri="{BB962C8B-B14F-4D97-AF65-F5344CB8AC3E}">
        <p14:creationId xmlns:p14="http://schemas.microsoft.com/office/powerpoint/2010/main" val="345428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a result of the QS and BSP data analysis the Board</a:t>
            </a:r>
            <a:r>
              <a:rPr lang="en-AU" baseline="0" dirty="0"/>
              <a:t> for Lutheran Education Australia directed LEA to create a school improvement plan that aligns with Growing deep, to engage principal leaders to write the document, engage schools to ‘pilot’  with the purpose of having a robust national school improvement framework for schools to use.</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12</a:t>
            </a:fld>
            <a:endParaRPr lang="en-AU"/>
          </a:p>
        </p:txBody>
      </p:sp>
    </p:spTree>
    <p:extLst>
      <p:ext uri="{BB962C8B-B14F-4D97-AF65-F5344CB8AC3E}">
        <p14:creationId xmlns:p14="http://schemas.microsoft.com/office/powerpoint/2010/main" val="99953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Growing</a:t>
            </a:r>
            <a:r>
              <a:rPr lang="en-AU" baseline="0" dirty="0" smtClean="0"/>
              <a:t> deep has five elements.</a:t>
            </a:r>
          </a:p>
          <a:p>
            <a:r>
              <a:rPr lang="en-AU" baseline="0" dirty="0" smtClean="0"/>
              <a:t>The Vocational practices provided the basis for the development of the Quality schools survey. </a:t>
            </a:r>
          </a:p>
          <a:p>
            <a:r>
              <a:rPr lang="en-AU" baseline="0" dirty="0" smtClean="0"/>
              <a:t>The LEA Assistant Director Leadership, the 2015 regional assistant directors and a principal from each region were responsible for the development of the Quality schools survey tool.</a:t>
            </a:r>
            <a:endParaRPr lang="en-AU" dirty="0"/>
          </a:p>
          <a:p>
            <a:endParaRPr lang="en-AU" dirty="0"/>
          </a:p>
        </p:txBody>
      </p:sp>
      <p:sp>
        <p:nvSpPr>
          <p:cNvPr id="4" name="Slide Number Placeholder 3"/>
          <p:cNvSpPr>
            <a:spLocks noGrp="1"/>
          </p:cNvSpPr>
          <p:nvPr>
            <p:ph type="sldNum" sz="quarter" idx="10"/>
          </p:nvPr>
        </p:nvSpPr>
        <p:spPr/>
        <p:txBody>
          <a:bodyPr/>
          <a:lstStyle/>
          <a:p>
            <a:fld id="{5C794262-ABE8-443B-8222-5036C6D83507}" type="slidenum">
              <a:rPr lang="en-AU" smtClean="0"/>
              <a:t>13</a:t>
            </a:fld>
            <a:endParaRPr lang="en-AU"/>
          </a:p>
        </p:txBody>
      </p:sp>
    </p:spTree>
    <p:extLst>
      <p:ext uri="{BB962C8B-B14F-4D97-AF65-F5344CB8AC3E}">
        <p14:creationId xmlns:p14="http://schemas.microsoft.com/office/powerpoint/2010/main" val="141470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325">
              <a:defRPr sz="1000">
                <a:solidFill>
                  <a:schemeClr val="tx1"/>
                </a:solidFill>
                <a:latin typeface="Arial" charset="0"/>
                <a:ea typeface="ＭＳ Ｐゴシック" charset="0"/>
                <a:cs typeface="ＭＳ Ｐゴシック" charset="0"/>
              </a:defRPr>
            </a:lvl1pPr>
            <a:lvl2pPr marL="742950" indent="-285750" defTabSz="949325">
              <a:defRPr sz="1000">
                <a:solidFill>
                  <a:schemeClr val="tx1"/>
                </a:solidFill>
                <a:latin typeface="Arial" charset="0"/>
                <a:ea typeface="ＭＳ Ｐゴシック" charset="0"/>
              </a:defRPr>
            </a:lvl2pPr>
            <a:lvl3pPr marL="1143000" indent="-228600" defTabSz="949325">
              <a:defRPr sz="1000">
                <a:solidFill>
                  <a:schemeClr val="tx1"/>
                </a:solidFill>
                <a:latin typeface="Arial" charset="0"/>
                <a:ea typeface="ＭＳ Ｐゴシック" charset="0"/>
              </a:defRPr>
            </a:lvl3pPr>
            <a:lvl4pPr marL="1600200" indent="-228600" defTabSz="949325">
              <a:defRPr sz="1000">
                <a:solidFill>
                  <a:schemeClr val="tx1"/>
                </a:solidFill>
                <a:latin typeface="Arial" charset="0"/>
                <a:ea typeface="ＭＳ Ｐゴシック" charset="0"/>
              </a:defRPr>
            </a:lvl4pPr>
            <a:lvl5pPr marL="2057400" indent="-228600" defTabSz="949325">
              <a:defRPr sz="1000">
                <a:solidFill>
                  <a:schemeClr val="tx1"/>
                </a:solidFill>
                <a:latin typeface="Arial" charset="0"/>
                <a:ea typeface="ＭＳ Ｐゴシック" charset="0"/>
              </a:defRPr>
            </a:lvl5pPr>
            <a:lvl6pPr marL="25146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6pPr>
            <a:lvl7pPr marL="29718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7pPr>
            <a:lvl8pPr marL="34290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8pPr>
            <a:lvl9pPr marL="38862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9pPr>
          </a:lstStyle>
          <a:p>
            <a:fld id="{5B2BA5AA-C054-B843-8617-B68A4FA6780A}" type="slidenum">
              <a:rPr lang="en-AU" sz="1100">
                <a:latin typeface="Times New Roman" charset="0"/>
              </a:rPr>
              <a:pPr/>
              <a:t>14</a:t>
            </a:fld>
            <a:endParaRPr lang="en-AU" sz="1100">
              <a:latin typeface="Times New Roman" charset="0"/>
            </a:endParaRPr>
          </a:p>
        </p:txBody>
      </p:sp>
      <p:sp>
        <p:nvSpPr>
          <p:cNvPr id="32770" name="Rectangle 2"/>
          <p:cNvSpPr>
            <a:spLocks noGrp="1" noRot="1" noChangeAspect="1" noChangeArrowheads="1" noTextEdit="1"/>
          </p:cNvSpPr>
          <p:nvPr>
            <p:ph type="sldImg"/>
          </p:nvPr>
        </p:nvSpPr>
        <p:spPr>
          <a:xfrm>
            <a:off x="461963" y="719138"/>
            <a:ext cx="6391275" cy="3598862"/>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Aft>
                <a:spcPts val="800"/>
              </a:spcAft>
              <a:buClr>
                <a:srgbClr val="990033"/>
              </a:buClr>
            </a:pPr>
            <a:r>
              <a:rPr lang="en-US" sz="1400" b="0" dirty="0" smtClean="0">
                <a:latin typeface="Comic Sans MS" panose="030F0702030302020204" pitchFamily="66" charset="0"/>
                <a:cs typeface="Calibri"/>
              </a:rPr>
              <a:t>The brief for </a:t>
            </a:r>
            <a:r>
              <a:rPr lang="en-US" sz="1400" b="0" i="1" dirty="0" smtClean="0">
                <a:latin typeface="Comic Sans MS" panose="030F0702030302020204" pitchFamily="66" charset="0"/>
                <a:cs typeface="Calibri"/>
              </a:rPr>
              <a:t>Growing</a:t>
            </a:r>
            <a:r>
              <a:rPr lang="en-US" sz="1400" b="0" i="1" baseline="0" dirty="0" smtClean="0">
                <a:latin typeface="Comic Sans MS" panose="030F0702030302020204" pitchFamily="66" charset="0"/>
                <a:cs typeface="Calibri"/>
              </a:rPr>
              <a:t> deep </a:t>
            </a:r>
            <a:r>
              <a:rPr lang="en-US" sz="1400" b="0" baseline="0" dirty="0" smtClean="0">
                <a:latin typeface="Comic Sans MS" panose="030F0702030302020204" pitchFamily="66" charset="0"/>
                <a:cs typeface="Calibri"/>
              </a:rPr>
              <a:t>was that it would build upon existing frameworks such as the AITSL Professional standards for principals. </a:t>
            </a:r>
          </a:p>
          <a:p>
            <a:pPr>
              <a:spcAft>
                <a:spcPts val="800"/>
              </a:spcAft>
              <a:buClr>
                <a:srgbClr val="990033"/>
              </a:buClr>
            </a:pPr>
            <a:endParaRPr lang="en-US" sz="1400" b="0" baseline="0" dirty="0" smtClean="0">
              <a:latin typeface="Comic Sans MS" panose="030F0702030302020204" pitchFamily="66" charset="0"/>
              <a:cs typeface="Calibri"/>
            </a:endParaRPr>
          </a:p>
          <a:p>
            <a:pPr>
              <a:spcAft>
                <a:spcPts val="800"/>
              </a:spcAft>
              <a:buClr>
                <a:srgbClr val="990033"/>
              </a:buClr>
            </a:pPr>
            <a:r>
              <a:rPr lang="en-US" sz="1400" b="0" baseline="0" dirty="0" smtClean="0">
                <a:latin typeface="Comic Sans MS" panose="030F0702030302020204" pitchFamily="66" charset="0"/>
                <a:cs typeface="Calibri"/>
              </a:rPr>
              <a:t>This graphic describes the way in which </a:t>
            </a:r>
            <a:r>
              <a:rPr lang="en-US" sz="1400" b="0" i="1" baseline="0" dirty="0" smtClean="0">
                <a:latin typeface="Comic Sans MS" panose="030F0702030302020204" pitchFamily="66" charset="0"/>
                <a:cs typeface="Calibri"/>
              </a:rPr>
              <a:t>Growing deep </a:t>
            </a:r>
            <a:r>
              <a:rPr lang="en-US" sz="1400" b="0" baseline="0" dirty="0" smtClean="0">
                <a:latin typeface="Comic Sans MS" panose="030F0702030302020204" pitchFamily="66" charset="0"/>
                <a:cs typeface="Calibri"/>
              </a:rPr>
              <a:t>has been organized.</a:t>
            </a:r>
          </a:p>
          <a:p>
            <a:pPr>
              <a:spcAft>
                <a:spcPts val="800"/>
              </a:spcAft>
              <a:buClr>
                <a:srgbClr val="990033"/>
              </a:buClr>
            </a:pPr>
            <a:r>
              <a:rPr lang="en-US" sz="1400" b="0" baseline="0" dirty="0" smtClean="0">
                <a:latin typeface="Comic Sans MS" panose="030F0702030302020204" pitchFamily="66" charset="0"/>
                <a:cs typeface="Calibri"/>
              </a:rPr>
              <a:t>1. Our foundation describes the Lutheran lens through which we see education. </a:t>
            </a:r>
          </a:p>
          <a:p>
            <a:pPr marL="0" marR="0" lvl="0" indent="0" algn="l" defTabSz="914400" rtl="0" eaLnBrk="1" fontAlgn="auto" latinLnBrk="0" hangingPunct="1">
              <a:lnSpc>
                <a:spcPct val="100000"/>
              </a:lnSpc>
              <a:spcBef>
                <a:spcPts val="0"/>
              </a:spcBef>
              <a:spcAft>
                <a:spcPts val="800"/>
              </a:spcAft>
              <a:buClr>
                <a:srgbClr val="990033"/>
              </a:buClr>
              <a:buSzTx/>
              <a:buFontTx/>
              <a:buNone/>
              <a:tabLst/>
              <a:defRPr/>
            </a:pPr>
            <a:r>
              <a:rPr lang="en-US" sz="1400" b="0" baseline="0" dirty="0" smtClean="0">
                <a:latin typeface="Comic Sans MS" panose="030F0702030302020204" pitchFamily="66" charset="0"/>
                <a:cs typeface="Calibri"/>
              </a:rPr>
              <a:t>2. The Vocational practices describe the work we all do in Lutheran education. The Vocational practices reflect the professional standards for principals as can be seen in this graphic developed by Atkinson Consulting! who conducted the consultations with leaders of Lutheran education across Australia. </a:t>
            </a:r>
          </a:p>
          <a:p>
            <a:pPr marL="0" marR="0" lvl="0" indent="0" algn="l" defTabSz="914400" rtl="0" eaLnBrk="1" fontAlgn="auto" latinLnBrk="0" hangingPunct="1">
              <a:lnSpc>
                <a:spcPct val="100000"/>
              </a:lnSpc>
              <a:spcBef>
                <a:spcPts val="0"/>
              </a:spcBef>
              <a:spcAft>
                <a:spcPts val="800"/>
              </a:spcAft>
              <a:buClr>
                <a:srgbClr val="990033"/>
              </a:buClr>
              <a:buSzTx/>
              <a:buFontTx/>
              <a:buNone/>
              <a:tabLst/>
              <a:defRPr/>
            </a:pPr>
            <a:r>
              <a:rPr lang="en-US" sz="1400" b="0" baseline="0" dirty="0" smtClean="0">
                <a:latin typeface="Comic Sans MS" panose="030F0702030302020204" pitchFamily="66" charset="0"/>
                <a:cs typeface="Calibri"/>
              </a:rPr>
              <a:t>3. The Capabilities describe the way in which we work or ‘how’ leaders do what they do. </a:t>
            </a:r>
          </a:p>
          <a:p>
            <a:pPr marL="0" marR="0" lvl="0" indent="0" algn="l" defTabSz="914400" rtl="0" eaLnBrk="1" fontAlgn="auto" latinLnBrk="0" hangingPunct="1">
              <a:lnSpc>
                <a:spcPct val="100000"/>
              </a:lnSpc>
              <a:spcBef>
                <a:spcPts val="0"/>
              </a:spcBef>
              <a:spcAft>
                <a:spcPts val="800"/>
              </a:spcAft>
              <a:buClr>
                <a:srgbClr val="990033"/>
              </a:buClr>
              <a:buSzTx/>
              <a:buFontTx/>
              <a:buNone/>
              <a:tabLst/>
              <a:defRPr/>
            </a:pPr>
            <a:r>
              <a:rPr lang="en-US" sz="1400" b="0" baseline="0" dirty="0" smtClean="0">
                <a:latin typeface="Comic Sans MS" panose="030F0702030302020204" pitchFamily="66" charset="0"/>
                <a:cs typeface="Calibri"/>
              </a:rPr>
              <a:t>4. All of this needs to be supported by a workplace culture that reflects the Lutheran lens but also enables excellence in outcomes for students and staff. </a:t>
            </a:r>
          </a:p>
          <a:p>
            <a:pPr marL="0" marR="0" lvl="0" indent="0" algn="l" defTabSz="914400" rtl="0" eaLnBrk="1" fontAlgn="auto" latinLnBrk="0" hangingPunct="1">
              <a:lnSpc>
                <a:spcPct val="100000"/>
              </a:lnSpc>
              <a:spcBef>
                <a:spcPts val="0"/>
              </a:spcBef>
              <a:spcAft>
                <a:spcPts val="800"/>
              </a:spcAft>
              <a:buClr>
                <a:srgbClr val="990033"/>
              </a:buClr>
              <a:buSzTx/>
              <a:buFontTx/>
              <a:buNone/>
              <a:tabLst/>
              <a:defRPr/>
            </a:pPr>
            <a:r>
              <a:rPr lang="en-US" sz="1400" b="0" baseline="0" dirty="0" smtClean="0">
                <a:latin typeface="Comic Sans MS" panose="030F0702030302020204" pitchFamily="66" charset="0"/>
                <a:cs typeface="Calibri"/>
              </a:rPr>
              <a:t>5. </a:t>
            </a:r>
            <a:r>
              <a:rPr lang="en-US" sz="1400" b="0" i="1" baseline="0" dirty="0" smtClean="0">
                <a:latin typeface="Comic Sans MS" panose="030F0702030302020204" pitchFamily="66" charset="0"/>
                <a:cs typeface="Calibri"/>
              </a:rPr>
              <a:t>Growing deep </a:t>
            </a:r>
            <a:r>
              <a:rPr lang="en-US" sz="1400" b="0" baseline="0" dirty="0" smtClean="0">
                <a:latin typeface="Comic Sans MS" panose="030F0702030302020204" pitchFamily="66" charset="0"/>
                <a:cs typeface="Calibri"/>
              </a:rPr>
              <a:t>is designed to support Lutheran education achieve excellence in outcomes for students and staff.</a:t>
            </a:r>
          </a:p>
          <a:p>
            <a:pPr>
              <a:spcAft>
                <a:spcPts val="800"/>
              </a:spcAft>
              <a:buClr>
                <a:srgbClr val="990033"/>
              </a:buClr>
            </a:pPr>
            <a:endParaRPr lang="en-US" b="0" dirty="0">
              <a:ea typeface="ＭＳ Ｐゴシック" charset="0"/>
              <a:cs typeface="ＭＳ Ｐゴシック" charset="0"/>
            </a:endParaRPr>
          </a:p>
        </p:txBody>
      </p:sp>
    </p:spTree>
    <p:extLst>
      <p:ext uri="{BB962C8B-B14F-4D97-AF65-F5344CB8AC3E}">
        <p14:creationId xmlns:p14="http://schemas.microsoft.com/office/powerpoint/2010/main" val="70705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325">
              <a:defRPr sz="1000">
                <a:solidFill>
                  <a:schemeClr val="tx1"/>
                </a:solidFill>
                <a:latin typeface="Arial" charset="0"/>
                <a:ea typeface="ＭＳ Ｐゴシック" charset="0"/>
                <a:cs typeface="ＭＳ Ｐゴシック" charset="0"/>
              </a:defRPr>
            </a:lvl1pPr>
            <a:lvl2pPr marL="742950" indent="-285750" defTabSz="949325">
              <a:defRPr sz="1000">
                <a:solidFill>
                  <a:schemeClr val="tx1"/>
                </a:solidFill>
                <a:latin typeface="Arial" charset="0"/>
                <a:ea typeface="ＭＳ Ｐゴシック" charset="0"/>
              </a:defRPr>
            </a:lvl2pPr>
            <a:lvl3pPr marL="1143000" indent="-228600" defTabSz="949325">
              <a:defRPr sz="1000">
                <a:solidFill>
                  <a:schemeClr val="tx1"/>
                </a:solidFill>
                <a:latin typeface="Arial" charset="0"/>
                <a:ea typeface="ＭＳ Ｐゴシック" charset="0"/>
              </a:defRPr>
            </a:lvl3pPr>
            <a:lvl4pPr marL="1600200" indent="-228600" defTabSz="949325">
              <a:defRPr sz="1000">
                <a:solidFill>
                  <a:schemeClr val="tx1"/>
                </a:solidFill>
                <a:latin typeface="Arial" charset="0"/>
                <a:ea typeface="ＭＳ Ｐゴシック" charset="0"/>
              </a:defRPr>
            </a:lvl4pPr>
            <a:lvl5pPr marL="2057400" indent="-228600" defTabSz="949325">
              <a:defRPr sz="1000">
                <a:solidFill>
                  <a:schemeClr val="tx1"/>
                </a:solidFill>
                <a:latin typeface="Arial" charset="0"/>
                <a:ea typeface="ＭＳ Ｐゴシック" charset="0"/>
              </a:defRPr>
            </a:lvl5pPr>
            <a:lvl6pPr marL="25146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6pPr>
            <a:lvl7pPr marL="29718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7pPr>
            <a:lvl8pPr marL="34290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8pPr>
            <a:lvl9pPr marL="3886200" indent="-228600" algn="ctr" defTabSz="949325"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9pPr>
          </a:lstStyle>
          <a:p>
            <a:fld id="{5B2BA5AA-C054-B843-8617-B68A4FA6780A}" type="slidenum">
              <a:rPr lang="en-AU" sz="1100">
                <a:latin typeface="Times New Roman" charset="0"/>
              </a:rPr>
              <a:pPr/>
              <a:t>15</a:t>
            </a:fld>
            <a:endParaRPr lang="en-AU" sz="1100">
              <a:latin typeface="Times New Roman" charset="0"/>
            </a:endParaRPr>
          </a:p>
        </p:txBody>
      </p:sp>
      <p:sp>
        <p:nvSpPr>
          <p:cNvPr id="32770" name="Rectangle 2"/>
          <p:cNvSpPr>
            <a:spLocks noGrp="1" noRot="1" noChangeAspect="1" noChangeArrowheads="1" noTextEdit="1"/>
          </p:cNvSpPr>
          <p:nvPr>
            <p:ph type="sldImg"/>
          </p:nvPr>
        </p:nvSpPr>
        <p:spPr>
          <a:xfrm>
            <a:off x="461963" y="719138"/>
            <a:ext cx="6391275" cy="3598862"/>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Aft>
                <a:spcPts val="800"/>
              </a:spcAft>
              <a:buClr>
                <a:srgbClr val="990033"/>
              </a:buClr>
            </a:pPr>
            <a:r>
              <a:rPr lang="en-US" sz="1400" b="0" i="1" dirty="0" smtClean="0">
                <a:latin typeface="Comic Sans MS" panose="030F0702030302020204" pitchFamily="66" charset="0"/>
                <a:cs typeface="Calibri"/>
              </a:rPr>
              <a:t>Growing deep </a:t>
            </a:r>
            <a:r>
              <a:rPr lang="en-US" sz="1400" b="0" dirty="0" smtClean="0">
                <a:latin typeface="Comic Sans MS" panose="030F0702030302020204" pitchFamily="66" charset="0"/>
                <a:cs typeface="Calibri"/>
              </a:rPr>
              <a:t>was also designed to be the basis for the work</a:t>
            </a:r>
            <a:r>
              <a:rPr lang="en-US" sz="1400" b="0" baseline="0" dirty="0" smtClean="0">
                <a:latin typeface="Comic Sans MS" panose="030F0702030302020204" pitchFamily="66" charset="0"/>
                <a:cs typeface="Calibri"/>
              </a:rPr>
              <a:t> of Lutheran education, providing connection and a common language to the various programs offered for principals, teachers and staff.</a:t>
            </a:r>
          </a:p>
          <a:p>
            <a:pPr>
              <a:spcAft>
                <a:spcPts val="800"/>
              </a:spcAft>
              <a:buClr>
                <a:srgbClr val="990033"/>
              </a:buClr>
            </a:pPr>
            <a:r>
              <a:rPr lang="en-US" sz="1400" b="0" baseline="0" dirty="0" smtClean="0">
                <a:latin typeface="Comic Sans MS" panose="030F0702030302020204" pitchFamily="66" charset="0"/>
                <a:cs typeface="Calibri"/>
              </a:rPr>
              <a:t>LEA policies and programs will undergo review in light of </a:t>
            </a:r>
            <a:r>
              <a:rPr lang="en-US" sz="1400" b="0" i="1" baseline="0" dirty="0" smtClean="0">
                <a:latin typeface="Comic Sans MS" panose="030F0702030302020204" pitchFamily="66" charset="0"/>
                <a:cs typeface="Calibri"/>
              </a:rPr>
              <a:t>Growing deep</a:t>
            </a:r>
            <a:r>
              <a:rPr lang="en-US" sz="1400" b="0" baseline="0" dirty="0" smtClean="0">
                <a:latin typeface="Comic Sans MS" panose="030F0702030302020204" pitchFamily="66" charset="0"/>
                <a:cs typeface="Calibri"/>
              </a:rPr>
              <a:t>.</a:t>
            </a:r>
          </a:p>
          <a:p>
            <a:pPr>
              <a:spcAft>
                <a:spcPts val="800"/>
              </a:spcAft>
              <a:buClr>
                <a:srgbClr val="990033"/>
              </a:buClr>
            </a:pPr>
            <a:endParaRPr lang="en-US" sz="1400" b="0" dirty="0">
              <a:latin typeface="Comic Sans MS" panose="030F0702030302020204" pitchFamily="66" charset="0"/>
              <a:cs typeface="Calibri"/>
            </a:endParaRPr>
          </a:p>
          <a:p>
            <a:pPr>
              <a:spcAft>
                <a:spcPts val="800"/>
              </a:spcAft>
              <a:buClr>
                <a:srgbClr val="990033"/>
              </a:buClr>
            </a:pPr>
            <a:endParaRPr lang="en-US" sz="400" b="1" dirty="0">
              <a:latin typeface="Comic Sans MS" panose="030F0702030302020204" pitchFamily="66" charset="0"/>
              <a:cs typeface="Calibri"/>
            </a:endParaRPr>
          </a:p>
        </p:txBody>
      </p:sp>
    </p:spTree>
    <p:extLst>
      <p:ext uri="{BB962C8B-B14F-4D97-AF65-F5344CB8AC3E}">
        <p14:creationId xmlns:p14="http://schemas.microsoft.com/office/powerpoint/2010/main" val="353348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16</a:t>
            </a:fld>
            <a:endParaRPr lang="en-AU"/>
          </a:p>
        </p:txBody>
      </p:sp>
    </p:spTree>
    <p:extLst>
      <p:ext uri="{BB962C8B-B14F-4D97-AF65-F5344CB8AC3E}">
        <p14:creationId xmlns:p14="http://schemas.microsoft.com/office/powerpoint/2010/main" val="229867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groups of principals</a:t>
            </a:r>
            <a:r>
              <a:rPr lang="en-AU" baseline="0" dirty="0"/>
              <a:t> and leaders met to begin the writing process. Each group met for two days, after which the current document was created.</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17</a:t>
            </a:fld>
            <a:endParaRPr lang="en-AU"/>
          </a:p>
        </p:txBody>
      </p:sp>
    </p:spTree>
    <p:extLst>
      <p:ext uri="{BB962C8B-B14F-4D97-AF65-F5344CB8AC3E}">
        <p14:creationId xmlns:p14="http://schemas.microsoft.com/office/powerpoint/2010/main" val="318783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group wanted these factors to be considered</a:t>
            </a:r>
          </a:p>
        </p:txBody>
      </p:sp>
      <p:sp>
        <p:nvSpPr>
          <p:cNvPr id="4" name="Slide Number Placeholder 3"/>
          <p:cNvSpPr>
            <a:spLocks noGrp="1"/>
          </p:cNvSpPr>
          <p:nvPr>
            <p:ph type="sldNum" sz="quarter" idx="10"/>
          </p:nvPr>
        </p:nvSpPr>
        <p:spPr/>
        <p:txBody>
          <a:bodyPr/>
          <a:lstStyle/>
          <a:p>
            <a:fld id="{F1E7EDC6-CF6A-4F73-BCEB-9908DD5D24DA}" type="slidenum">
              <a:rPr lang="en-AU" smtClean="0"/>
              <a:t>18</a:t>
            </a:fld>
            <a:endParaRPr lang="en-AU"/>
          </a:p>
        </p:txBody>
      </p:sp>
    </p:spTree>
    <p:extLst>
      <p:ext uri="{BB962C8B-B14F-4D97-AF65-F5344CB8AC3E}">
        <p14:creationId xmlns:p14="http://schemas.microsoft.com/office/powerpoint/2010/main" val="173715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were the questions identified by the groups</a:t>
            </a:r>
          </a:p>
        </p:txBody>
      </p:sp>
      <p:sp>
        <p:nvSpPr>
          <p:cNvPr id="4" name="Slide Number Placeholder 3"/>
          <p:cNvSpPr>
            <a:spLocks noGrp="1"/>
          </p:cNvSpPr>
          <p:nvPr>
            <p:ph type="sldNum" sz="quarter" idx="10"/>
          </p:nvPr>
        </p:nvSpPr>
        <p:spPr/>
        <p:txBody>
          <a:bodyPr/>
          <a:lstStyle/>
          <a:p>
            <a:fld id="{F1E7EDC6-CF6A-4F73-BCEB-9908DD5D24DA}" type="slidenum">
              <a:rPr lang="en-AU" smtClean="0"/>
              <a:t>19</a:t>
            </a:fld>
            <a:endParaRPr lang="en-AU"/>
          </a:p>
        </p:txBody>
      </p:sp>
    </p:spTree>
    <p:extLst>
      <p:ext uri="{BB962C8B-B14F-4D97-AF65-F5344CB8AC3E}">
        <p14:creationId xmlns:p14="http://schemas.microsoft.com/office/powerpoint/2010/main" val="393399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School Improvement Framework has been developed as a result</a:t>
            </a:r>
            <a:r>
              <a:rPr lang="en-AU" baseline="0" dirty="0"/>
              <a:t> of the LEA Strategic plan’s three themes.</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2</a:t>
            </a:fld>
            <a:endParaRPr lang="en-AU"/>
          </a:p>
        </p:txBody>
      </p:sp>
    </p:spTree>
    <p:extLst>
      <p:ext uri="{BB962C8B-B14F-4D97-AF65-F5344CB8AC3E}">
        <p14:creationId xmlns:p14="http://schemas.microsoft.com/office/powerpoint/2010/main" val="146640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was determined that the five vocational practices would be used as the main headings and</a:t>
            </a:r>
          </a:p>
        </p:txBody>
      </p:sp>
      <p:sp>
        <p:nvSpPr>
          <p:cNvPr id="4" name="Slide Number Placeholder 3"/>
          <p:cNvSpPr>
            <a:spLocks noGrp="1"/>
          </p:cNvSpPr>
          <p:nvPr>
            <p:ph type="sldNum" sz="quarter" idx="10"/>
          </p:nvPr>
        </p:nvSpPr>
        <p:spPr/>
        <p:txBody>
          <a:bodyPr/>
          <a:lstStyle/>
          <a:p>
            <a:fld id="{F1E7EDC6-CF6A-4F73-BCEB-9908DD5D24DA}" type="slidenum">
              <a:rPr lang="en-AU" smtClean="0"/>
              <a:t>20</a:t>
            </a:fld>
            <a:endParaRPr lang="en-AU"/>
          </a:p>
        </p:txBody>
      </p:sp>
    </p:spTree>
    <p:extLst>
      <p:ext uri="{BB962C8B-B14F-4D97-AF65-F5344CB8AC3E}">
        <p14:creationId xmlns:p14="http://schemas.microsoft.com/office/powerpoint/2010/main" val="1738038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there elements under each as well as indicators of effectiveness and evidence were determined.</a:t>
            </a:r>
          </a:p>
        </p:txBody>
      </p:sp>
      <p:sp>
        <p:nvSpPr>
          <p:cNvPr id="4" name="Slide Number Placeholder 3"/>
          <p:cNvSpPr>
            <a:spLocks noGrp="1"/>
          </p:cNvSpPr>
          <p:nvPr>
            <p:ph type="sldNum" sz="quarter" idx="10"/>
          </p:nvPr>
        </p:nvSpPr>
        <p:spPr/>
        <p:txBody>
          <a:bodyPr/>
          <a:lstStyle/>
          <a:p>
            <a:fld id="{F1E7EDC6-CF6A-4F73-BCEB-9908DD5D24DA}" type="slidenum">
              <a:rPr lang="en-AU" smtClean="0"/>
              <a:t>21</a:t>
            </a:fld>
            <a:endParaRPr lang="en-AU"/>
          </a:p>
        </p:txBody>
      </p:sp>
    </p:spTree>
    <p:extLst>
      <p:ext uri="{BB962C8B-B14F-4D97-AF65-F5344CB8AC3E}">
        <p14:creationId xmlns:p14="http://schemas.microsoft.com/office/powerpoint/2010/main" val="188943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rating scale of four was suggested</a:t>
            </a:r>
          </a:p>
        </p:txBody>
      </p:sp>
      <p:sp>
        <p:nvSpPr>
          <p:cNvPr id="4" name="Slide Number Placeholder 3"/>
          <p:cNvSpPr>
            <a:spLocks noGrp="1"/>
          </p:cNvSpPr>
          <p:nvPr>
            <p:ph type="sldNum" sz="quarter" idx="10"/>
          </p:nvPr>
        </p:nvSpPr>
        <p:spPr/>
        <p:txBody>
          <a:bodyPr/>
          <a:lstStyle/>
          <a:p>
            <a:fld id="{F1E7EDC6-CF6A-4F73-BCEB-9908DD5D24DA}" type="slidenum">
              <a:rPr lang="en-AU" smtClean="0"/>
              <a:t>22</a:t>
            </a:fld>
            <a:endParaRPr lang="en-AU"/>
          </a:p>
        </p:txBody>
      </p:sp>
    </p:spTree>
    <p:extLst>
      <p:ext uri="{BB962C8B-B14F-4D97-AF65-F5344CB8AC3E}">
        <p14:creationId xmlns:p14="http://schemas.microsoft.com/office/powerpoint/2010/main" val="1858049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complete the stage</a:t>
            </a:r>
            <a:r>
              <a:rPr lang="en-AU" baseline="0" dirty="0"/>
              <a:t> 1 process it was suggested the pilot schools would take the first draft and review, add to the document for their needs and provide feedback to LEA. </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23</a:t>
            </a:fld>
            <a:endParaRPr lang="en-AU"/>
          </a:p>
        </p:txBody>
      </p:sp>
    </p:spTree>
    <p:extLst>
      <p:ext uri="{BB962C8B-B14F-4D97-AF65-F5344CB8AC3E}">
        <p14:creationId xmlns:p14="http://schemas.microsoft.com/office/powerpoint/2010/main" val="3418076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hoped that the pilot schools will now take this document, review the indicators of effectiveness</a:t>
            </a:r>
            <a:r>
              <a:rPr lang="en-AU" baseline="0" dirty="0"/>
              <a:t> and make changes accordingly. We are also keen for schools </a:t>
            </a:r>
            <a:r>
              <a:rPr lang="en-AU" baseline="0"/>
              <a:t>to write </a:t>
            </a:r>
            <a:r>
              <a:rPr lang="en-AU" baseline="0" dirty="0"/>
              <a:t>descriptors under each rating scale so that schools can gauge the effectiveness of their school under each indicator. </a:t>
            </a:r>
            <a:r>
              <a:rPr lang="en-AU" dirty="0"/>
              <a:t> LEA acknowledges that this document is in early draft form</a:t>
            </a:r>
            <a:r>
              <a:rPr lang="en-AU" baseline="0" dirty="0"/>
              <a:t> and will go through many changes before the final product is ready for all LEA schools.</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24</a:t>
            </a:fld>
            <a:endParaRPr lang="en-AU"/>
          </a:p>
        </p:txBody>
      </p:sp>
    </p:spTree>
    <p:extLst>
      <p:ext uri="{BB962C8B-B14F-4D97-AF65-F5344CB8AC3E}">
        <p14:creationId xmlns:p14="http://schemas.microsoft.com/office/powerpoint/2010/main" val="3871517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25</a:t>
            </a:fld>
            <a:endParaRPr lang="en-AU"/>
          </a:p>
        </p:txBody>
      </p:sp>
    </p:spTree>
    <p:extLst>
      <p:ext uri="{BB962C8B-B14F-4D97-AF65-F5344CB8AC3E}">
        <p14:creationId xmlns:p14="http://schemas.microsoft.com/office/powerpoint/2010/main" val="233261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SIF also aligns with the regional strategic plans</a:t>
            </a:r>
          </a:p>
        </p:txBody>
      </p:sp>
      <p:sp>
        <p:nvSpPr>
          <p:cNvPr id="4" name="Slide Number Placeholder 3"/>
          <p:cNvSpPr>
            <a:spLocks noGrp="1"/>
          </p:cNvSpPr>
          <p:nvPr>
            <p:ph type="sldNum" sz="quarter" idx="10"/>
          </p:nvPr>
        </p:nvSpPr>
        <p:spPr/>
        <p:txBody>
          <a:bodyPr/>
          <a:lstStyle/>
          <a:p>
            <a:fld id="{F1E7EDC6-CF6A-4F73-BCEB-9908DD5D24DA}" type="slidenum">
              <a:rPr lang="en-AU" smtClean="0"/>
              <a:t>3</a:t>
            </a:fld>
            <a:endParaRPr lang="en-AU"/>
          </a:p>
        </p:txBody>
      </p:sp>
    </p:spTree>
    <p:extLst>
      <p:ext uri="{BB962C8B-B14F-4D97-AF65-F5344CB8AC3E}">
        <p14:creationId xmlns:p14="http://schemas.microsoft.com/office/powerpoint/2010/main" val="382092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aim of the SIF</a:t>
            </a:r>
            <a:r>
              <a:rPr lang="en-AU" baseline="0" dirty="0"/>
              <a:t> is to foster collaboration between regions, LEA and schools.</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4</a:t>
            </a:fld>
            <a:endParaRPr lang="en-AU"/>
          </a:p>
        </p:txBody>
      </p:sp>
    </p:spTree>
    <p:extLst>
      <p:ext uri="{BB962C8B-B14F-4D97-AF65-F5344CB8AC3E}">
        <p14:creationId xmlns:p14="http://schemas.microsoft.com/office/powerpoint/2010/main" val="178650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Whilst currently the Minister has removed the mandate that asked for </a:t>
            </a:r>
            <a:r>
              <a:rPr lang="en-AU" baseline="0" dirty="0"/>
              <a:t>schools create a school improvement plan, we believe developing a school improvement plan aligned with Growing deep will be enormously beneficial for our system. This framework is derived from Quality Schools and provides another means of validating the data about your school.</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5</a:t>
            </a:fld>
            <a:endParaRPr lang="en-AU"/>
          </a:p>
        </p:txBody>
      </p:sp>
    </p:spTree>
    <p:extLst>
      <p:ext uri="{BB962C8B-B14F-4D97-AF65-F5344CB8AC3E}">
        <p14:creationId xmlns:p14="http://schemas.microsoft.com/office/powerpoint/2010/main" val="343771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Nationally there have been three forms</a:t>
            </a:r>
            <a:r>
              <a:rPr lang="en-AU" baseline="0" dirty="0"/>
              <a:t> of data collection that has been analysed - the</a:t>
            </a:r>
            <a:r>
              <a:rPr lang="en-AU" dirty="0"/>
              <a:t> Better Schools Project</a:t>
            </a:r>
            <a:r>
              <a:rPr lang="en-AU" baseline="0" dirty="0"/>
              <a:t> </a:t>
            </a:r>
            <a:r>
              <a:rPr lang="en-AU" dirty="0"/>
              <a:t>data over</a:t>
            </a:r>
            <a:r>
              <a:rPr lang="en-AU" baseline="0" dirty="0"/>
              <a:t> three iterations, in 2009, 2011 and 2013, - the Quality Schools data collection of 2016 and the analysis of national LEA trends of the NAPLAN data.</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6</a:t>
            </a:fld>
            <a:endParaRPr lang="en-AU"/>
          </a:p>
        </p:txBody>
      </p:sp>
    </p:spTree>
    <p:extLst>
      <p:ext uri="{BB962C8B-B14F-4D97-AF65-F5344CB8AC3E}">
        <p14:creationId xmlns:p14="http://schemas.microsoft.com/office/powerpoint/2010/main" val="428017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the </a:t>
            </a:r>
            <a:r>
              <a:rPr lang="en-AU" baseline="0" dirty="0"/>
              <a:t>data it is clear that </a:t>
            </a:r>
            <a:r>
              <a:rPr lang="en-AU" dirty="0"/>
              <a:t>Lutheran</a:t>
            </a:r>
            <a:r>
              <a:rPr lang="en-AU" baseline="0" dirty="0"/>
              <a:t> schools generally are seen as caring, supportive, having a strong sense of belonging and community. There is a belief that Lutheran schools also hold strong Christian values and this is seen as favourable.</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7</a:t>
            </a:fld>
            <a:endParaRPr lang="en-AU"/>
          </a:p>
        </p:txBody>
      </p:sp>
    </p:spTree>
    <p:extLst>
      <p:ext uri="{BB962C8B-B14F-4D97-AF65-F5344CB8AC3E}">
        <p14:creationId xmlns:p14="http://schemas.microsoft.com/office/powerpoint/2010/main" val="22174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the data also highlights some issues of concern.</a:t>
            </a:r>
          </a:p>
          <a:p>
            <a:r>
              <a:rPr lang="en-AU" dirty="0"/>
              <a:t>There have been some trends nationally which</a:t>
            </a:r>
            <a:r>
              <a:rPr lang="en-AU" baseline="0" dirty="0"/>
              <a:t> started with the Better Schools data and continues through to the Quality schools data.</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8</a:t>
            </a:fld>
            <a:endParaRPr lang="en-AU"/>
          </a:p>
        </p:txBody>
      </p:sp>
    </p:spTree>
    <p:extLst>
      <p:ext uri="{BB962C8B-B14F-4D97-AF65-F5344CB8AC3E}">
        <p14:creationId xmlns:p14="http://schemas.microsoft.com/office/powerpoint/2010/main" val="56439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Quality Schools data clearly indicates that teaching</a:t>
            </a:r>
            <a:r>
              <a:rPr lang="en-AU" baseline="0" dirty="0"/>
              <a:t> quality is of concern. This began with the BSP and the QS reinforces this belief. </a:t>
            </a:r>
            <a:endParaRPr lang="en-AU" dirty="0"/>
          </a:p>
        </p:txBody>
      </p:sp>
      <p:sp>
        <p:nvSpPr>
          <p:cNvPr id="4" name="Slide Number Placeholder 3"/>
          <p:cNvSpPr>
            <a:spLocks noGrp="1"/>
          </p:cNvSpPr>
          <p:nvPr>
            <p:ph type="sldNum" sz="quarter" idx="10"/>
          </p:nvPr>
        </p:nvSpPr>
        <p:spPr/>
        <p:txBody>
          <a:bodyPr/>
          <a:lstStyle/>
          <a:p>
            <a:fld id="{F1E7EDC6-CF6A-4F73-BCEB-9908DD5D24DA}" type="slidenum">
              <a:rPr lang="en-AU" smtClean="0"/>
              <a:t>9</a:t>
            </a:fld>
            <a:endParaRPr lang="en-AU"/>
          </a:p>
        </p:txBody>
      </p:sp>
    </p:spTree>
    <p:extLst>
      <p:ext uri="{BB962C8B-B14F-4D97-AF65-F5344CB8AC3E}">
        <p14:creationId xmlns:p14="http://schemas.microsoft.com/office/powerpoint/2010/main" val="443691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661913" y="1426837"/>
            <a:ext cx="4806656" cy="1148088"/>
          </a:xfrm>
          <a:prstGeom prst="rect">
            <a:avLst/>
          </a:prstGeom>
        </p:spPr>
        <p:txBody>
          <a:bodyPr vert="horz" wrap="none" lIns="0" tIns="45720" rIns="91440" bIns="0" rtlCol="0" anchor="t">
            <a:normAutofit/>
          </a:bodyPr>
          <a:lstStyle>
            <a:lvl1pPr algn="l">
              <a:defRPr sz="3800" b="0" i="0">
                <a:solidFill>
                  <a:schemeClr val="bg1"/>
                </a:solidFill>
                <a:latin typeface="Uni Sans Regular"/>
                <a:cs typeface="Uni Sans Regular"/>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54263" y="173796"/>
            <a:ext cx="6998071" cy="675072"/>
          </a:xfrm>
          <a:prstGeom prst="rect">
            <a:avLst/>
          </a:prstGeom>
        </p:spPr>
        <p:txBody>
          <a:bodyPr vert="horz" wrap="none" lIns="0" tIns="45720" rIns="91440" bIns="0" rtlCol="0" anchor="b">
            <a:normAutofit/>
          </a:bodyPr>
          <a:lstStyle>
            <a:lvl1pPr algn="l">
              <a:defRPr sz="3400" b="0" i="0">
                <a:solidFill>
                  <a:srgbClr val="002D57"/>
                </a:solidFill>
                <a:latin typeface="Arial"/>
                <a:cs typeface="Arial"/>
              </a:defRPr>
            </a:lvl1pPr>
          </a:lstStyle>
          <a:p>
            <a:r>
              <a:rPr lang="en-US" dirty="0"/>
              <a:t>Click to edit Master title style</a:t>
            </a:r>
          </a:p>
        </p:txBody>
      </p:sp>
      <p:sp>
        <p:nvSpPr>
          <p:cNvPr id="4" name="Text Placeholder 2"/>
          <p:cNvSpPr>
            <a:spLocks noGrp="1"/>
          </p:cNvSpPr>
          <p:nvPr>
            <p:ph idx="1" hasCustomPrompt="1"/>
          </p:nvPr>
        </p:nvSpPr>
        <p:spPr>
          <a:xfrm>
            <a:off x="354263" y="1757862"/>
            <a:ext cx="8332537" cy="3163680"/>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0" marR="0" lvl="1" indent="0" defTabSz="914400" eaLnBrk="1" fontAlgn="auto" latinLnBrk="0" hangingPunct="1">
              <a:lnSpc>
                <a:spcPct val="100000"/>
              </a:lnSpc>
              <a:spcBef>
                <a:spcPts val="0"/>
              </a:spcBef>
              <a:spcAft>
                <a:spcPts val="0"/>
              </a:spcAft>
              <a:buClrTx/>
              <a:buSzTx/>
              <a:buFontTx/>
              <a:buNone/>
              <a:tabLst/>
              <a:defRPr/>
            </a:pPr>
            <a:r>
              <a:rPr lang="en-AU" dirty="0"/>
              <a:t>Click to edit Master text styles</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tabLst/>
              <a:defRPr/>
            </a:pPr>
            <a:r>
              <a:rPr lang="en-US" dirty="0"/>
              <a:t> Second level</a:t>
            </a:r>
          </a:p>
        </p:txBody>
      </p:sp>
      <p:sp>
        <p:nvSpPr>
          <p:cNvPr id="5" name="Text Placeholder 2"/>
          <p:cNvSpPr>
            <a:spLocks noGrp="1"/>
          </p:cNvSpPr>
          <p:nvPr>
            <p:ph type="body" idx="10"/>
          </p:nvPr>
        </p:nvSpPr>
        <p:spPr>
          <a:xfrm>
            <a:off x="354262" y="848868"/>
            <a:ext cx="6998071" cy="392871"/>
          </a:xfrm>
          <a:prstGeom prst="rect">
            <a:avLst/>
          </a:prstGeom>
        </p:spPr>
        <p:txBody>
          <a:bodyPr lIns="0" tIns="0" bIns="0" anchor="t">
            <a:normAutofit/>
          </a:bodyPr>
          <a:lstStyle>
            <a:lvl1pPr marL="0" indent="0">
              <a:buNone/>
              <a:defRPr sz="1600">
                <a:solidFill>
                  <a:srgbClr val="002D57"/>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183105" y="374298"/>
            <a:ext cx="7046496" cy="675072"/>
          </a:xfrm>
          <a:prstGeom prst="rect">
            <a:avLst/>
          </a:prstGeom>
        </p:spPr>
        <p:txBody>
          <a:bodyPr vert="horz" wrap="none" lIns="0" tIns="45720" rIns="91440" bIns="0" rtlCol="0" anchor="b">
            <a:normAutofit/>
          </a:bodyPr>
          <a:lstStyle>
            <a:lvl1pPr algn="l">
              <a:defRPr sz="3400" b="0" i="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hasCustomPrompt="1"/>
          </p:nvPr>
        </p:nvSpPr>
        <p:spPr>
          <a:xfrm>
            <a:off x="354263" y="1757862"/>
            <a:ext cx="8332537" cy="3163680"/>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0" marR="0" lvl="1" indent="0" defTabSz="914400" eaLnBrk="1" fontAlgn="auto" latinLnBrk="0" hangingPunct="1">
              <a:lnSpc>
                <a:spcPct val="100000"/>
              </a:lnSpc>
              <a:spcBef>
                <a:spcPts val="0"/>
              </a:spcBef>
              <a:spcAft>
                <a:spcPts val="0"/>
              </a:spcAft>
              <a:buClrTx/>
              <a:buSzTx/>
              <a:buFontTx/>
              <a:buNone/>
              <a:tabLst/>
              <a:defRPr/>
            </a:pPr>
            <a:r>
              <a:rPr lang="en-AU" dirty="0"/>
              <a:t>Click to edit Master text styles</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tabLst/>
              <a:defRPr/>
            </a:pPr>
            <a:r>
              <a:rPr lang="en-US" dirty="0"/>
              <a:t> Second level</a:t>
            </a:r>
          </a:p>
        </p:txBody>
      </p:sp>
      <p:sp>
        <p:nvSpPr>
          <p:cNvPr id="10" name="Text Placeholder 2"/>
          <p:cNvSpPr>
            <a:spLocks noGrp="1"/>
          </p:cNvSpPr>
          <p:nvPr>
            <p:ph type="body" idx="10"/>
          </p:nvPr>
        </p:nvSpPr>
        <p:spPr>
          <a:xfrm>
            <a:off x="1183104" y="1049370"/>
            <a:ext cx="7046496" cy="392871"/>
          </a:xfrm>
          <a:prstGeom prst="rect">
            <a:avLst/>
          </a:prstGeom>
        </p:spPr>
        <p:txBody>
          <a:bodyPr lIns="0" tIns="0" bIns="0" anchor="t">
            <a:normAutofit/>
          </a:bodyPr>
          <a:lstStyle>
            <a:lvl1pPr marL="0" indent="0">
              <a:buNone/>
              <a:defRPr sz="16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183105" y="374298"/>
            <a:ext cx="7046496" cy="1148088"/>
          </a:xfrm>
          <a:prstGeom prst="rect">
            <a:avLst/>
          </a:prstGeom>
        </p:spPr>
        <p:txBody>
          <a:bodyPr vert="horz" wrap="none" lIns="0" tIns="45720" rIns="91440" bIns="0" rtlCol="0" anchor="ctr">
            <a:normAutofit/>
          </a:bodyPr>
          <a:lstStyle>
            <a:lvl1pPr algn="l">
              <a:defRPr sz="3400" b="0" i="0">
                <a:solidFill>
                  <a:schemeClr val="bg1"/>
                </a:solidFill>
                <a:latin typeface="Arial"/>
                <a:cs typeface="Arial"/>
              </a:defRPr>
            </a:lvl1pPr>
          </a:lstStyle>
          <a:p>
            <a:r>
              <a:rPr lang="en-US" dirty="0"/>
              <a:t>Click to edit Master title style</a:t>
            </a:r>
          </a:p>
        </p:txBody>
      </p:sp>
      <p:sp>
        <p:nvSpPr>
          <p:cNvPr id="4" name="Text Placeholder 2"/>
          <p:cNvSpPr>
            <a:spLocks noGrp="1"/>
          </p:cNvSpPr>
          <p:nvPr>
            <p:ph idx="1" hasCustomPrompt="1"/>
          </p:nvPr>
        </p:nvSpPr>
        <p:spPr>
          <a:xfrm>
            <a:off x="354263" y="1757862"/>
            <a:ext cx="8332537" cy="3163680"/>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0" marR="0" lvl="1" indent="0" defTabSz="914400" eaLnBrk="1" fontAlgn="auto" latinLnBrk="0" hangingPunct="1">
              <a:lnSpc>
                <a:spcPct val="100000"/>
              </a:lnSpc>
              <a:spcBef>
                <a:spcPts val="0"/>
              </a:spcBef>
              <a:spcAft>
                <a:spcPts val="0"/>
              </a:spcAft>
              <a:buClrTx/>
              <a:buSzTx/>
              <a:buFontTx/>
              <a:buNone/>
              <a:tabLst/>
              <a:defRPr/>
            </a:pPr>
            <a:r>
              <a:rPr lang="en-AU" dirty="0"/>
              <a:t>Click to edit Master text styles</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tabLst/>
              <a:defRPr/>
            </a:pPr>
            <a:r>
              <a:rPr lang="en-US" dirty="0"/>
              <a:t> 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71678"/>
            <a:ext cx="2057400" cy="274097"/>
          </a:xfrm>
          <a:prstGeom prst="rect">
            <a:avLst/>
          </a:prstGeom>
        </p:spPr>
        <p:txBody>
          <a:bodyPr/>
          <a:lstStyle/>
          <a:p>
            <a:fld id="{7C36A8EE-449E-4613-9165-6834AE54454B}" type="datetimeFigureOut">
              <a:rPr lang="en-AU" smtClean="0"/>
              <a:t>5/12/2016</a:t>
            </a:fld>
            <a:endParaRPr lang="en-AU"/>
          </a:p>
        </p:txBody>
      </p:sp>
      <p:sp>
        <p:nvSpPr>
          <p:cNvPr id="3" name="Footer Placeholder 2"/>
          <p:cNvSpPr>
            <a:spLocks noGrp="1"/>
          </p:cNvSpPr>
          <p:nvPr>
            <p:ph type="ftr" sz="quarter" idx="11"/>
          </p:nvPr>
        </p:nvSpPr>
        <p:spPr>
          <a:xfrm>
            <a:off x="3028950" y="4771678"/>
            <a:ext cx="3086100" cy="274097"/>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4771678"/>
            <a:ext cx="2057400" cy="274097"/>
          </a:xfrm>
          <a:prstGeom prst="rect">
            <a:avLst/>
          </a:prstGeom>
        </p:spPr>
        <p:txBody>
          <a:bodyPr/>
          <a:lstStyle/>
          <a:p>
            <a:fld id="{BDF8D7BA-6CF0-4827-B985-0F896503CF41}" type="slidenum">
              <a:rPr lang="en-AU" smtClean="0"/>
              <a:t>‹#›</a:t>
            </a:fld>
            <a:endParaRPr lang="en-AU"/>
          </a:p>
        </p:txBody>
      </p:sp>
    </p:spTree>
    <p:extLst>
      <p:ext uri="{BB962C8B-B14F-4D97-AF65-F5344CB8AC3E}">
        <p14:creationId xmlns:p14="http://schemas.microsoft.com/office/powerpoint/2010/main" val="298658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098"/>
            <a:ext cx="7886700" cy="99509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28650" y="1370486"/>
            <a:ext cx="7886700" cy="3266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4771678"/>
            <a:ext cx="2057400" cy="274097"/>
          </a:xfrm>
          <a:prstGeom prst="rect">
            <a:avLst/>
          </a:prstGeom>
        </p:spPr>
        <p:txBody>
          <a:bodyPr/>
          <a:lstStyle/>
          <a:p>
            <a:fld id="{7C36A8EE-449E-4613-9165-6834AE54454B}" type="datetimeFigureOut">
              <a:rPr lang="en-AU" smtClean="0"/>
              <a:t>5/12/2016</a:t>
            </a:fld>
            <a:endParaRPr lang="en-AU"/>
          </a:p>
        </p:txBody>
      </p:sp>
      <p:sp>
        <p:nvSpPr>
          <p:cNvPr id="5" name="Footer Placeholder 4"/>
          <p:cNvSpPr>
            <a:spLocks noGrp="1"/>
          </p:cNvSpPr>
          <p:nvPr>
            <p:ph type="ftr" sz="quarter" idx="11"/>
          </p:nvPr>
        </p:nvSpPr>
        <p:spPr>
          <a:xfrm>
            <a:off x="3028950" y="4771678"/>
            <a:ext cx="3086100" cy="274097"/>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71678"/>
            <a:ext cx="2057400" cy="274097"/>
          </a:xfrm>
          <a:prstGeom prst="rect">
            <a:avLst/>
          </a:prstGeom>
        </p:spPr>
        <p:txBody>
          <a:bodyPr/>
          <a:lstStyle/>
          <a:p>
            <a:fld id="{BDF8D7BA-6CF0-4827-B985-0F896503CF41}" type="slidenum">
              <a:rPr lang="en-AU" smtClean="0"/>
              <a:t>‹#›</a:t>
            </a:fld>
            <a:endParaRPr lang="en-AU"/>
          </a:p>
        </p:txBody>
      </p:sp>
    </p:spTree>
    <p:extLst>
      <p:ext uri="{BB962C8B-B14F-4D97-AF65-F5344CB8AC3E}">
        <p14:creationId xmlns:p14="http://schemas.microsoft.com/office/powerpoint/2010/main" val="335820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7" r:id="rId2"/>
    <p:sldLayoutId id="2147483649" r:id="rId3"/>
    <p:sldLayoutId id="2147483656" r:id="rId4"/>
    <p:sldLayoutId id="2147483659" r:id="rId5"/>
    <p:sldLayoutId id="21474836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661913" y="1426836"/>
            <a:ext cx="4806656" cy="2238639"/>
          </a:xfrm>
          <a:prstGeom prst="rect">
            <a:avLst/>
          </a:prstGeom>
        </p:spPr>
        <p:txBody>
          <a:bodyPr vert="horz" wrap="none" lIns="0" tIns="45720" rIns="91440" bIns="0" rtlCol="0" anchor="t">
            <a:normAutofit/>
          </a:bodyPr>
          <a:lstStyle>
            <a:lvl1pPr algn="l">
              <a:defRPr sz="3800" b="0" i="0">
                <a:solidFill>
                  <a:schemeClr val="bg1"/>
                </a:solidFill>
                <a:latin typeface="Uni Sans Regular"/>
                <a:cs typeface="Uni Sans Regular"/>
              </a:defRPr>
            </a:lvl1pPr>
          </a:lstStyle>
          <a:p>
            <a:pPr lvl="0" algn="ctr">
              <a:lnSpc>
                <a:spcPts val="2800"/>
              </a:lnSpc>
              <a:defRPr/>
            </a:pPr>
            <a:r>
              <a:rPr lang="en-US" sz="4000" dirty="0"/>
              <a:t>SIF</a:t>
            </a:r>
            <a:br>
              <a:rPr lang="en-US" sz="4000" dirty="0"/>
            </a:br>
            <a:r>
              <a:rPr lang="en-US" sz="4000" dirty="0"/>
              <a:t/>
            </a:r>
            <a:br>
              <a:rPr lang="en-US" sz="4000" dirty="0"/>
            </a:br>
            <a:r>
              <a:rPr lang="en-US" sz="4000" dirty="0"/>
              <a:t>School Improvement </a:t>
            </a:r>
            <a:br>
              <a:rPr lang="en-US" sz="4000" dirty="0"/>
            </a:br>
            <a:r>
              <a:rPr lang="en-US" sz="4000" dirty="0"/>
              <a:t/>
            </a:r>
            <a:br>
              <a:rPr lang="en-US" sz="4000" dirty="0"/>
            </a:br>
            <a:r>
              <a:rPr lang="en-US" sz="4000" dirty="0"/>
              <a:t>Framework</a:t>
            </a:r>
            <a:endParaRPr lang="en-US" sz="4000" dirty="0">
              <a:solidFill>
                <a:srgbClr val="002D57"/>
              </a:solidFill>
            </a:endParaRPr>
          </a:p>
        </p:txBody>
      </p:sp>
      <p:pic>
        <p:nvPicPr>
          <p:cNvPr id="3" name="Picture 2"/>
          <p:cNvPicPr>
            <a:picLocks noChangeAspect="1"/>
          </p:cNvPicPr>
          <p:nvPr/>
        </p:nvPicPr>
        <p:blipFill>
          <a:blip r:embed="rId4"/>
          <a:stretch>
            <a:fillRect/>
          </a:stretch>
        </p:blipFill>
        <p:spPr>
          <a:xfrm>
            <a:off x="99110" y="4496140"/>
            <a:ext cx="2633472" cy="560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743" y="1659250"/>
            <a:ext cx="8440057" cy="3163680"/>
          </a:xfrm>
        </p:spPr>
        <p:txBody>
          <a:bodyPr>
            <a:normAutofit/>
          </a:bodyPr>
          <a:lstStyle/>
          <a:p>
            <a:pPr marL="0" indent="0">
              <a:buNone/>
            </a:pPr>
            <a:r>
              <a:rPr lang="en-AU" sz="2400" dirty="0"/>
              <a:t>Analysis of NAPLAN results 2008-2015 - Dr Juhani Tuovinen</a:t>
            </a:r>
          </a:p>
          <a:p>
            <a:pPr marL="0" indent="0">
              <a:buNone/>
            </a:pPr>
            <a:r>
              <a:rPr lang="en-AU" sz="2400" dirty="0"/>
              <a:t>Most urgent priority areas:</a:t>
            </a:r>
          </a:p>
          <a:p>
            <a:pPr marL="457200" indent="-457200">
              <a:buFont typeface="+mj-lt"/>
              <a:buAutoNum type="arabicPeriod"/>
            </a:pPr>
            <a:r>
              <a:rPr lang="en-AU" sz="2000" dirty="0"/>
              <a:t>Persuasive writing in years 9, 7, 3, and 5 for LSA </a:t>
            </a:r>
          </a:p>
          <a:p>
            <a:pPr marL="0" indent="0">
              <a:buNone/>
            </a:pPr>
            <a:r>
              <a:rPr lang="en-AU" sz="2000" dirty="0"/>
              <a:t>	Persuasive writing in years 7 and 9 for LEQ and LEV </a:t>
            </a:r>
          </a:p>
          <a:p>
            <a:pPr marL="0" indent="0">
              <a:buNone/>
            </a:pPr>
            <a:r>
              <a:rPr lang="en-AU" sz="2000" dirty="0"/>
              <a:t>	Narrative writing in years 7,9, and 5 for LEV</a:t>
            </a:r>
          </a:p>
          <a:p>
            <a:pPr marL="0" indent="0">
              <a:buNone/>
            </a:pPr>
            <a:r>
              <a:rPr lang="en-AU" sz="2000" dirty="0"/>
              <a:t>2.	Numeracy in years 3 and 7 for LSA and LEV and year 7 in LEQ</a:t>
            </a:r>
          </a:p>
          <a:p>
            <a:pPr marL="0" indent="0">
              <a:buNone/>
            </a:pPr>
            <a:r>
              <a:rPr lang="en-AU" sz="2000" dirty="0"/>
              <a:t>3.	Spelling in years 9,3 and 7 for LSA and reading in year 9 for LSA</a:t>
            </a:r>
          </a:p>
        </p:txBody>
      </p:sp>
      <p:sp>
        <p:nvSpPr>
          <p:cNvPr id="4" name="Text Placeholder 3"/>
          <p:cNvSpPr>
            <a:spLocks noGrp="1"/>
          </p:cNvSpPr>
          <p:nvPr>
            <p:ph type="body" idx="10"/>
          </p:nvPr>
        </p:nvSpPr>
        <p:spPr/>
        <p:txBody>
          <a:bodyPr/>
          <a:lstStyle/>
          <a:p>
            <a:r>
              <a:rPr lang="en-AU" dirty="0"/>
              <a:t>NAPLAN</a:t>
            </a:r>
          </a:p>
        </p:txBody>
      </p:sp>
      <p:sp>
        <p:nvSpPr>
          <p:cNvPr id="7"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endParaRPr lang="en-US" sz="2400" dirty="0"/>
          </a:p>
        </p:txBody>
      </p:sp>
    </p:spTree>
    <p:extLst>
      <p:ext uri="{BB962C8B-B14F-4D97-AF65-F5344CB8AC3E}">
        <p14:creationId xmlns:p14="http://schemas.microsoft.com/office/powerpoint/2010/main" val="155893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dirty="0"/>
              <a:t>Whilst Lutheran schools are highlighted as sound, caring, Christian schools that build and nurture community…</a:t>
            </a:r>
          </a:p>
          <a:p>
            <a:r>
              <a:rPr lang="en-AU" sz="2400" dirty="0"/>
              <a:t>The quality of teaching and learning is of concern for our Lutheran schools nationally</a:t>
            </a:r>
          </a:p>
          <a:p>
            <a:r>
              <a:rPr lang="en-AU" sz="2400" dirty="0"/>
              <a:t>This trend began with the BSP and continues with QS</a:t>
            </a:r>
          </a:p>
          <a:p>
            <a:r>
              <a:rPr lang="en-AU" sz="2400" dirty="0"/>
              <a:t>NAPLAN data voices similar concerns</a:t>
            </a:r>
          </a:p>
        </p:txBody>
      </p:sp>
      <p:sp>
        <p:nvSpPr>
          <p:cNvPr id="4" name="Text Placeholder 3"/>
          <p:cNvSpPr>
            <a:spLocks noGrp="1"/>
          </p:cNvSpPr>
          <p:nvPr>
            <p:ph type="body" idx="10"/>
          </p:nvPr>
        </p:nvSpPr>
        <p:spPr/>
        <p:txBody>
          <a:bodyPr/>
          <a:lstStyle/>
          <a:p>
            <a:r>
              <a:rPr lang="en-AU" dirty="0"/>
              <a:t>LEA SCHOOL HEALTH</a:t>
            </a:r>
          </a:p>
        </p:txBody>
      </p:sp>
      <p:sp>
        <p:nvSpPr>
          <p:cNvPr id="7"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r>
              <a:rPr lang="en-AU" sz="2400" dirty="0">
                <a:solidFill>
                  <a:prstClr val="white"/>
                </a:solidFill>
              </a:rPr>
              <a:t> </a:t>
            </a:r>
            <a:endParaRPr lang="en-US" sz="2400" dirty="0"/>
          </a:p>
        </p:txBody>
      </p:sp>
    </p:spTree>
    <p:extLst>
      <p:ext uri="{BB962C8B-B14F-4D97-AF65-F5344CB8AC3E}">
        <p14:creationId xmlns:p14="http://schemas.microsoft.com/office/powerpoint/2010/main" val="231023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200" dirty="0"/>
              <a:t>Board for Lutheran Education Australia directive: </a:t>
            </a:r>
          </a:p>
          <a:p>
            <a:r>
              <a:rPr lang="en-AU" sz="2200" dirty="0"/>
              <a:t>To create a LEA School Improvement Plan template that aligns with Growing deep</a:t>
            </a:r>
          </a:p>
          <a:p>
            <a:pPr marL="0" indent="0">
              <a:buNone/>
            </a:pPr>
            <a:endParaRPr lang="en-AU" sz="1000" dirty="0"/>
          </a:p>
          <a:p>
            <a:pPr lvl="1"/>
            <a:r>
              <a:rPr lang="en-AU" sz="1800" dirty="0">
                <a:solidFill>
                  <a:schemeClr val="tx1"/>
                </a:solidFill>
              </a:rPr>
              <a:t>Engage schools to pilot the template</a:t>
            </a:r>
          </a:p>
          <a:p>
            <a:pPr lvl="1"/>
            <a:r>
              <a:rPr lang="en-AU" sz="1800" dirty="0">
                <a:solidFill>
                  <a:schemeClr val="tx1"/>
                </a:solidFill>
              </a:rPr>
              <a:t>Post on the LEA website for schools to choose to use</a:t>
            </a:r>
          </a:p>
          <a:p>
            <a:pPr lvl="1"/>
            <a:r>
              <a:rPr lang="en-AU" sz="1800" dirty="0">
                <a:solidFill>
                  <a:schemeClr val="tx1"/>
                </a:solidFill>
              </a:rPr>
              <a:t>A national example</a:t>
            </a:r>
          </a:p>
          <a:p>
            <a:pPr lvl="1"/>
            <a:endParaRPr lang="en-AU" sz="1800" dirty="0"/>
          </a:p>
          <a:p>
            <a:pPr lvl="1"/>
            <a:endParaRPr lang="en-AU" sz="1800" dirty="0"/>
          </a:p>
        </p:txBody>
      </p:sp>
      <p:sp>
        <p:nvSpPr>
          <p:cNvPr id="4" name="Text Placeholder 3"/>
          <p:cNvSpPr>
            <a:spLocks noGrp="1"/>
          </p:cNvSpPr>
          <p:nvPr>
            <p:ph type="body" idx="10"/>
          </p:nvPr>
        </p:nvSpPr>
        <p:spPr/>
        <p:txBody>
          <a:bodyPr>
            <a:normAutofit fontScale="85000" lnSpcReduction="20000"/>
          </a:bodyPr>
          <a:lstStyle/>
          <a:p>
            <a:r>
              <a:rPr lang="en-AU" dirty="0"/>
              <a:t>BLEA REPORT -		WHAT NEXT WITH QUALITY SCHOOLS? </a:t>
            </a:r>
          </a:p>
          <a:p>
            <a:r>
              <a:rPr lang="en-AU" dirty="0"/>
              <a:t>				WHERE TO FROM HERE?</a:t>
            </a:r>
          </a:p>
        </p:txBody>
      </p:sp>
      <p:sp>
        <p:nvSpPr>
          <p:cNvPr id="7"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r>
              <a:rPr lang="en-AU" sz="2400" dirty="0">
                <a:solidFill>
                  <a:prstClr val="white"/>
                </a:solidFill>
              </a:rPr>
              <a:t> </a:t>
            </a:r>
            <a:endParaRPr lang="en-US" sz="2400" dirty="0"/>
          </a:p>
        </p:txBody>
      </p:sp>
    </p:spTree>
    <p:extLst>
      <p:ext uri="{BB962C8B-B14F-4D97-AF65-F5344CB8AC3E}">
        <p14:creationId xmlns:p14="http://schemas.microsoft.com/office/powerpoint/2010/main" val="392218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t="26013"/>
          <a:stretch/>
        </p:blipFill>
        <p:spPr bwMode="auto">
          <a:xfrm>
            <a:off x="1871663" y="34290"/>
            <a:ext cx="5400675" cy="5079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06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50"/>
          <p:cNvCxnSpPr>
            <a:cxnSpLocks noChangeShapeType="1"/>
          </p:cNvCxnSpPr>
          <p:nvPr/>
        </p:nvCxnSpPr>
        <p:spPr bwMode="auto">
          <a:xfrm>
            <a:off x="1616870" y="4831556"/>
            <a:ext cx="6446044" cy="5954"/>
          </a:xfrm>
          <a:prstGeom prst="line">
            <a:avLst/>
          </a:prstGeom>
          <a:noFill/>
          <a:ln w="31750">
            <a:solidFill>
              <a:srgbClr val="FFC309">
                <a:alpha val="70195"/>
              </a:srgbClr>
            </a:solidFill>
            <a:round/>
            <a:headEnd/>
            <a:tailEnd/>
          </a:ln>
          <a:extLst>
            <a:ext uri="{909E8E84-426E-40dd-AFC4-6F175D3DCCD1}">
              <a14:hiddenFill xmlns="" xmlns:a14="http://schemas.microsoft.com/office/drawing/2010/main">
                <a:noFill/>
              </a14:hiddenFill>
            </a:ext>
          </a:extLst>
        </p:spPr>
      </p:cxnSp>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297" y="1547813"/>
            <a:ext cx="4752975" cy="336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30"/>
          <p:cNvGrpSpPr>
            <a:grpSpLocks/>
          </p:cNvGrpSpPr>
          <p:nvPr/>
        </p:nvGrpSpPr>
        <p:grpSpPr bwMode="auto">
          <a:xfrm>
            <a:off x="2158605" y="1757364"/>
            <a:ext cx="783431" cy="2965847"/>
            <a:chOff x="1735138" y="2339975"/>
            <a:chExt cx="1044575" cy="3954463"/>
          </a:xfrm>
        </p:grpSpPr>
        <p:sp>
          <p:nvSpPr>
            <p:cNvPr id="10" name="Rounded Rectangle 9"/>
            <p:cNvSpPr/>
            <p:nvPr/>
          </p:nvSpPr>
          <p:spPr bwMode="auto">
            <a:xfrm>
              <a:off x="1735138" y="2339975"/>
              <a:ext cx="1036637" cy="763588"/>
            </a:xfrm>
            <a:prstGeom prst="roundRect">
              <a:avLst>
                <a:gd name="adj" fmla="val 3534"/>
              </a:avLst>
            </a:prstGeom>
            <a:solidFill>
              <a:srgbClr val="0000FF">
                <a:alpha val="70000"/>
              </a:srgbClr>
            </a:solidFill>
            <a:ln w="22225" cap="flat" cmpd="sng" algn="ctr">
              <a:noFill/>
              <a:prstDash val="solid"/>
              <a:round/>
              <a:headEnd type="none" w="med" len="med"/>
              <a:tailEnd type="none" w="med" len="med"/>
            </a:ln>
            <a:effectLst/>
          </p:spPr>
          <p:txBody>
            <a:bodyPr lIns="27000" tIns="27000" rIns="27000" bIns="27000" anchor="ctr"/>
            <a:lstStyle/>
            <a:p>
              <a:pPr algn="ctr" eaLnBrk="0" fontAlgn="base" hangingPunct="0">
                <a:spcBef>
                  <a:spcPct val="0"/>
                </a:spcBef>
                <a:spcAft>
                  <a:spcPct val="0"/>
                </a:spcAft>
                <a:buClr>
                  <a:srgbClr val="FF9900"/>
                </a:buClr>
                <a:buSzPct val="110000"/>
                <a:defRPr/>
              </a:pPr>
              <a:r>
                <a:rPr lang="en-US" sz="750" b="1" dirty="0">
                  <a:solidFill>
                    <a:srgbClr val="FFFFFF"/>
                  </a:solidFill>
                  <a:ea typeface="ＭＳ Ｐゴシック" pitchFamily="-104" charset="-128"/>
                  <a:cs typeface="ＭＳ Ｐゴシック" pitchFamily="-104" charset="-128"/>
                </a:rPr>
                <a:t>Excellence in learning</a:t>
              </a:r>
            </a:p>
          </p:txBody>
        </p:sp>
        <p:sp>
          <p:nvSpPr>
            <p:cNvPr id="11" name="Rounded Rectangle 12"/>
            <p:cNvSpPr>
              <a:spLocks noChangeArrowheads="1"/>
            </p:cNvSpPr>
            <p:nvPr/>
          </p:nvSpPr>
          <p:spPr bwMode="auto">
            <a:xfrm>
              <a:off x="1744663" y="3922713"/>
              <a:ext cx="1035050" cy="763587"/>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Strengthening</a:t>
              </a: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Lutheran Identity</a:t>
              </a:r>
            </a:p>
          </p:txBody>
        </p:sp>
        <p:sp>
          <p:nvSpPr>
            <p:cNvPr id="12" name="Rounded Rectangle 13"/>
            <p:cNvSpPr>
              <a:spLocks noChangeArrowheads="1"/>
            </p:cNvSpPr>
            <p:nvPr/>
          </p:nvSpPr>
          <p:spPr bwMode="auto">
            <a:xfrm>
              <a:off x="1735138" y="4727575"/>
              <a:ext cx="1036637" cy="763588"/>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Community</a:t>
              </a: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building</a:t>
              </a:r>
            </a:p>
          </p:txBody>
        </p:sp>
        <p:sp>
          <p:nvSpPr>
            <p:cNvPr id="13" name="Rounded Rectangle 14"/>
            <p:cNvSpPr>
              <a:spLocks noChangeArrowheads="1"/>
            </p:cNvSpPr>
            <p:nvPr/>
          </p:nvSpPr>
          <p:spPr bwMode="auto">
            <a:xfrm>
              <a:off x="1744663" y="5530850"/>
              <a:ext cx="1035050" cy="763588"/>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Leading effective </a:t>
              </a:r>
              <a:r>
                <a:rPr lang="en-US" sz="750" b="1" dirty="0" err="1">
                  <a:solidFill>
                    <a:srgbClr val="FFFFFF"/>
                  </a:solidFill>
                  <a:ea typeface="ＭＳ Ｐゴシック" charset="0"/>
                </a:rPr>
                <a:t>organisation</a:t>
              </a:r>
              <a:endParaRPr lang="en-US" sz="750" b="1" dirty="0">
                <a:solidFill>
                  <a:srgbClr val="FFFFFF"/>
                </a:solidFill>
                <a:ea typeface="ＭＳ Ｐゴシック" charset="0"/>
              </a:endParaRP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&amp; management</a:t>
              </a:r>
            </a:p>
          </p:txBody>
        </p:sp>
        <p:sp>
          <p:nvSpPr>
            <p:cNvPr id="14" name="Rounded Rectangle 13"/>
            <p:cNvSpPr/>
            <p:nvPr/>
          </p:nvSpPr>
          <p:spPr bwMode="auto">
            <a:xfrm>
              <a:off x="1744663" y="3127375"/>
              <a:ext cx="1035050" cy="763588"/>
            </a:xfrm>
            <a:prstGeom prst="roundRect">
              <a:avLst>
                <a:gd name="adj" fmla="val 3534"/>
              </a:avLst>
            </a:prstGeom>
            <a:solidFill>
              <a:srgbClr val="0000FF">
                <a:alpha val="70000"/>
              </a:srgbClr>
            </a:solidFill>
            <a:ln w="22225" cap="flat" cmpd="sng" algn="ctr">
              <a:noFill/>
              <a:prstDash val="solid"/>
              <a:round/>
              <a:headEnd type="none" w="med" len="med"/>
              <a:tailEnd type="none" w="med" len="med"/>
            </a:ln>
            <a:effectLst/>
          </p:spPr>
          <p:txBody>
            <a:bodyPr lIns="27000" tIns="27000" rIns="27000" bIns="27000" anchor="ctr"/>
            <a:lstStyle/>
            <a:p>
              <a:pPr algn="ctr" eaLnBrk="0" fontAlgn="base" hangingPunct="0">
                <a:spcBef>
                  <a:spcPct val="0"/>
                </a:spcBef>
                <a:spcAft>
                  <a:spcPct val="0"/>
                </a:spcAft>
                <a:buClr>
                  <a:srgbClr val="FF9900"/>
                </a:buClr>
                <a:buSzPct val="110000"/>
                <a:defRPr/>
              </a:pPr>
              <a:r>
                <a:rPr lang="en-US" sz="750" b="1" dirty="0">
                  <a:solidFill>
                    <a:srgbClr val="FFFFFF"/>
                  </a:solidFill>
                  <a:ea typeface="ＭＳ Ｐゴシック" pitchFamily="-104" charset="-128"/>
                  <a:cs typeface="ＭＳ Ｐゴシック" pitchFamily="-104" charset="-128"/>
                </a:rPr>
                <a:t>Ongoing improvement </a:t>
              </a:r>
            </a:p>
            <a:p>
              <a:pPr algn="ctr" eaLnBrk="0" fontAlgn="base" hangingPunct="0">
                <a:spcBef>
                  <a:spcPct val="0"/>
                </a:spcBef>
                <a:spcAft>
                  <a:spcPct val="0"/>
                </a:spcAft>
                <a:buClr>
                  <a:srgbClr val="FF9900"/>
                </a:buClr>
                <a:buSzPct val="110000"/>
                <a:defRPr/>
              </a:pPr>
              <a:r>
                <a:rPr lang="en-US" sz="750" b="1" dirty="0">
                  <a:solidFill>
                    <a:srgbClr val="FFFFFF"/>
                  </a:solidFill>
                  <a:ea typeface="ＭＳ Ｐゴシック" pitchFamily="-104" charset="-128"/>
                  <a:cs typeface="ＭＳ Ｐゴシック" pitchFamily="-104" charset="-128"/>
                </a:rPr>
                <a:t>&amp; innovation</a:t>
              </a:r>
            </a:p>
          </p:txBody>
        </p:sp>
      </p:grpSp>
      <p:sp>
        <p:nvSpPr>
          <p:cNvPr id="15" name="TextBox 17"/>
          <p:cNvSpPr txBox="1">
            <a:spLocks noChangeArrowheads="1"/>
          </p:cNvSpPr>
          <p:nvPr/>
        </p:nvSpPr>
        <p:spPr bwMode="auto">
          <a:xfrm>
            <a:off x="3594996" y="1131406"/>
            <a:ext cx="2489784" cy="2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6pPr>
            <a:lvl7pPr marL="29718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7pPr>
            <a:lvl8pPr marL="34290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8pPr>
            <a:lvl9pPr marL="38862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9pPr>
          </a:lstStyle>
          <a:p>
            <a:pPr algn="ctr" eaLnBrk="0" fontAlgn="base" hangingPunct="0">
              <a:spcBef>
                <a:spcPct val="0"/>
              </a:spcBef>
              <a:spcAft>
                <a:spcPct val="0"/>
              </a:spcAft>
              <a:buClr>
                <a:srgbClr val="FF9900"/>
              </a:buClr>
              <a:buSzPct val="110000"/>
            </a:pPr>
            <a:r>
              <a:rPr lang="en-US" sz="825" b="1" dirty="0">
                <a:solidFill>
                  <a:srgbClr val="909039"/>
                </a:solidFill>
              </a:rPr>
              <a:t>Capabilities – “HOW” leaders do what they do</a:t>
            </a:r>
          </a:p>
        </p:txBody>
      </p:sp>
      <p:grpSp>
        <p:nvGrpSpPr>
          <p:cNvPr id="16" name="Group 41"/>
          <p:cNvGrpSpPr>
            <a:grpSpLocks/>
          </p:cNvGrpSpPr>
          <p:nvPr/>
        </p:nvGrpSpPr>
        <p:grpSpPr bwMode="auto">
          <a:xfrm>
            <a:off x="2950369" y="1414463"/>
            <a:ext cx="3881438" cy="313135"/>
            <a:chOff x="2790825" y="1882775"/>
            <a:chExt cx="5175250" cy="417513"/>
          </a:xfrm>
        </p:grpSpPr>
        <p:sp>
          <p:nvSpPr>
            <p:cNvPr id="17" name="Rounded Rectangle 18"/>
            <p:cNvSpPr>
              <a:spLocks noChangeArrowheads="1"/>
            </p:cNvSpPr>
            <p:nvPr/>
          </p:nvSpPr>
          <p:spPr bwMode="auto">
            <a:xfrm>
              <a:off x="2790825" y="1882775"/>
              <a:ext cx="1260475"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Growing</a:t>
              </a: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oneself</a:t>
              </a:r>
            </a:p>
          </p:txBody>
        </p:sp>
        <p:sp>
          <p:nvSpPr>
            <p:cNvPr id="18" name="Rounded Rectangle 19"/>
            <p:cNvSpPr>
              <a:spLocks noChangeArrowheads="1"/>
            </p:cNvSpPr>
            <p:nvPr/>
          </p:nvSpPr>
          <p:spPr bwMode="auto">
            <a:xfrm>
              <a:off x="6705600" y="1882775"/>
              <a:ext cx="1260475"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Focusing on outcomes</a:t>
              </a:r>
            </a:p>
          </p:txBody>
        </p:sp>
        <p:sp>
          <p:nvSpPr>
            <p:cNvPr id="19" name="Rounded Rectangle 20"/>
            <p:cNvSpPr>
              <a:spLocks noChangeArrowheads="1"/>
            </p:cNvSpPr>
            <p:nvPr/>
          </p:nvSpPr>
          <p:spPr bwMode="auto">
            <a:xfrm>
              <a:off x="5405438" y="1882775"/>
              <a:ext cx="1258887"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Leading the team</a:t>
              </a:r>
            </a:p>
          </p:txBody>
        </p:sp>
        <p:sp>
          <p:nvSpPr>
            <p:cNvPr id="20" name="Rounded Rectangle 21"/>
            <p:cNvSpPr>
              <a:spLocks noChangeArrowheads="1"/>
            </p:cNvSpPr>
            <p:nvPr/>
          </p:nvSpPr>
          <p:spPr bwMode="auto">
            <a:xfrm>
              <a:off x="4105275" y="1882775"/>
              <a:ext cx="1258888"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Engaging the community</a:t>
              </a:r>
            </a:p>
          </p:txBody>
        </p:sp>
      </p:grpSp>
      <p:grpSp>
        <p:nvGrpSpPr>
          <p:cNvPr id="21" name="Group 33"/>
          <p:cNvGrpSpPr>
            <a:grpSpLocks/>
          </p:cNvGrpSpPr>
          <p:nvPr/>
        </p:nvGrpSpPr>
        <p:grpSpPr bwMode="auto">
          <a:xfrm>
            <a:off x="2959895" y="1768078"/>
            <a:ext cx="945356" cy="2961084"/>
            <a:chOff x="2803525" y="2354263"/>
            <a:chExt cx="1260475" cy="3948112"/>
          </a:xfrm>
        </p:grpSpPr>
        <p:sp>
          <p:nvSpPr>
            <p:cNvPr id="22" name="Rounded Rectangle 21"/>
            <p:cNvSpPr/>
            <p:nvPr/>
          </p:nvSpPr>
          <p:spPr bwMode="auto">
            <a:xfrm>
              <a:off x="2803525" y="2354263"/>
              <a:ext cx="1260475" cy="3948112"/>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Building self awareness</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Deepening faith</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Learning and adapting</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Living positively</a:t>
              </a:r>
            </a:p>
          </p:txBody>
        </p:sp>
        <p:cxnSp>
          <p:nvCxnSpPr>
            <p:cNvPr id="23" name="Straight Arrow Connector 24"/>
            <p:cNvCxnSpPr>
              <a:cxnSpLocks noChangeShapeType="1"/>
            </p:cNvCxnSpPr>
            <p:nvPr/>
          </p:nvCxnSpPr>
          <p:spPr bwMode="auto">
            <a:xfrm rot="5400000" flipH="1" flipV="1">
              <a:off x="2797969" y="3175159"/>
              <a:ext cx="1250950"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24" name="Straight Arrow Connector 25"/>
            <p:cNvCxnSpPr>
              <a:cxnSpLocks noChangeShapeType="1"/>
            </p:cNvCxnSpPr>
            <p:nvPr/>
          </p:nvCxnSpPr>
          <p:spPr bwMode="auto">
            <a:xfrm rot="16200000" flipH="1">
              <a:off x="2778920" y="5514181"/>
              <a:ext cx="1249362" cy="3175"/>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grpSp>
        <p:nvGrpSpPr>
          <p:cNvPr id="25" name="Group 34"/>
          <p:cNvGrpSpPr>
            <a:grpSpLocks/>
          </p:cNvGrpSpPr>
          <p:nvPr/>
        </p:nvGrpSpPr>
        <p:grpSpPr bwMode="auto">
          <a:xfrm>
            <a:off x="3943351" y="1768078"/>
            <a:ext cx="945356" cy="2961084"/>
            <a:chOff x="4114800" y="2354263"/>
            <a:chExt cx="1260475" cy="3948112"/>
          </a:xfrm>
        </p:grpSpPr>
        <p:sp>
          <p:nvSpPr>
            <p:cNvPr id="26" name="Rounded Rectangle 25"/>
            <p:cNvSpPr/>
            <p:nvPr/>
          </p:nvSpPr>
          <p:spPr bwMode="auto">
            <a:xfrm>
              <a:off x="4114800" y="2354263"/>
              <a:ext cx="1260475" cy="3948112"/>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Modeling integrity</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Listening &amp; understanding</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Building support</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Networking &amp; strategic relationships</a:t>
              </a:r>
            </a:p>
          </p:txBody>
        </p:sp>
        <p:cxnSp>
          <p:nvCxnSpPr>
            <p:cNvPr id="27" name="Straight Arrow Connector 27"/>
            <p:cNvCxnSpPr>
              <a:cxnSpLocks noChangeShapeType="1"/>
            </p:cNvCxnSpPr>
            <p:nvPr/>
          </p:nvCxnSpPr>
          <p:spPr bwMode="auto">
            <a:xfrm rot="5400000" flipH="1" flipV="1">
              <a:off x="4109244" y="3175159"/>
              <a:ext cx="1250950"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28" name="Straight Arrow Connector 28"/>
            <p:cNvCxnSpPr>
              <a:cxnSpLocks noChangeShapeType="1"/>
            </p:cNvCxnSpPr>
            <p:nvPr/>
          </p:nvCxnSpPr>
          <p:spPr bwMode="auto">
            <a:xfrm rot="16200000" flipH="1">
              <a:off x="4089401" y="5514975"/>
              <a:ext cx="1249362" cy="1587"/>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grpSp>
        <p:nvGrpSpPr>
          <p:cNvPr id="29" name="Group 35"/>
          <p:cNvGrpSpPr>
            <a:grpSpLocks/>
          </p:cNvGrpSpPr>
          <p:nvPr/>
        </p:nvGrpSpPr>
        <p:grpSpPr bwMode="auto">
          <a:xfrm>
            <a:off x="4918474" y="1760936"/>
            <a:ext cx="945356" cy="2959894"/>
            <a:chOff x="5414963" y="2344738"/>
            <a:chExt cx="1260475" cy="3946525"/>
          </a:xfrm>
        </p:grpSpPr>
        <p:sp>
          <p:nvSpPr>
            <p:cNvPr id="30" name="Rounded Rectangle 29"/>
            <p:cNvSpPr/>
            <p:nvPr/>
          </p:nvSpPr>
          <p:spPr bwMode="auto">
            <a:xfrm>
              <a:off x="5414963" y="2344738"/>
              <a:ext cx="1260475" cy="3946525"/>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Creating purpose &amp; clarity</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Nurturing faith</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Growing capacity </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Inspiring excellence</a:t>
              </a:r>
            </a:p>
          </p:txBody>
        </p:sp>
        <p:cxnSp>
          <p:nvCxnSpPr>
            <p:cNvPr id="31" name="Straight Arrow Connector 30"/>
            <p:cNvCxnSpPr>
              <a:cxnSpLocks noChangeShapeType="1"/>
            </p:cNvCxnSpPr>
            <p:nvPr/>
          </p:nvCxnSpPr>
          <p:spPr bwMode="auto">
            <a:xfrm rot="5400000" flipH="1" flipV="1">
              <a:off x="5410201" y="3175000"/>
              <a:ext cx="1249362" cy="1587"/>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32" name="Straight Arrow Connector 31"/>
            <p:cNvCxnSpPr>
              <a:cxnSpLocks noChangeShapeType="1"/>
            </p:cNvCxnSpPr>
            <p:nvPr/>
          </p:nvCxnSpPr>
          <p:spPr bwMode="auto">
            <a:xfrm rot="16200000" flipH="1">
              <a:off x="5389562" y="5503863"/>
              <a:ext cx="1249363"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grpSp>
        <p:nvGrpSpPr>
          <p:cNvPr id="33" name="Group 38"/>
          <p:cNvGrpSpPr>
            <a:grpSpLocks/>
          </p:cNvGrpSpPr>
          <p:nvPr/>
        </p:nvGrpSpPr>
        <p:grpSpPr bwMode="auto">
          <a:xfrm>
            <a:off x="5893595" y="1760936"/>
            <a:ext cx="945356" cy="2959894"/>
            <a:chOff x="6715125" y="2344738"/>
            <a:chExt cx="1260475" cy="3946525"/>
          </a:xfrm>
        </p:grpSpPr>
        <p:sp>
          <p:nvSpPr>
            <p:cNvPr id="34" name="Rounded Rectangle 33"/>
            <p:cNvSpPr/>
            <p:nvPr/>
          </p:nvSpPr>
          <p:spPr bwMode="auto">
            <a:xfrm>
              <a:off x="6715125" y="2344738"/>
              <a:ext cx="1260475" cy="3946525"/>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Searching for knowledge</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Sharing for improvement </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Thinking strategically</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Making it happen</a:t>
              </a:r>
            </a:p>
          </p:txBody>
        </p:sp>
        <p:cxnSp>
          <p:nvCxnSpPr>
            <p:cNvPr id="35" name="Straight Arrow Connector 33"/>
            <p:cNvCxnSpPr>
              <a:cxnSpLocks noChangeShapeType="1"/>
            </p:cNvCxnSpPr>
            <p:nvPr/>
          </p:nvCxnSpPr>
          <p:spPr bwMode="auto">
            <a:xfrm rot="5400000" flipH="1" flipV="1">
              <a:off x="6710363" y="3175000"/>
              <a:ext cx="1249362"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36" name="Straight Arrow Connector 34"/>
            <p:cNvCxnSpPr>
              <a:cxnSpLocks noChangeShapeType="1"/>
            </p:cNvCxnSpPr>
            <p:nvPr/>
          </p:nvCxnSpPr>
          <p:spPr bwMode="auto">
            <a:xfrm rot="16200000" flipH="1">
              <a:off x="6690519" y="5503069"/>
              <a:ext cx="1249363" cy="3175"/>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sp>
        <p:nvSpPr>
          <p:cNvPr id="37" name="Rounded Rectangle 36"/>
          <p:cNvSpPr>
            <a:spLocks noChangeArrowheads="1"/>
          </p:cNvSpPr>
          <p:nvPr/>
        </p:nvSpPr>
        <p:spPr bwMode="auto">
          <a:xfrm>
            <a:off x="7534275" y="1379934"/>
            <a:ext cx="561975" cy="3461147"/>
          </a:xfrm>
          <a:prstGeom prst="roundRect">
            <a:avLst>
              <a:gd name="adj" fmla="val 13009"/>
            </a:avLst>
          </a:prstGeom>
          <a:solidFill>
            <a:srgbClr val="FFC309">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0" tIns="13500" rIns="0" bIns="27000" anchor="ctr"/>
          <a:lstStyle/>
          <a:p>
            <a:pPr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Excellence in outcomes</a:t>
            </a:r>
            <a:endParaRPr lang="en-US" sz="750" dirty="0">
              <a:solidFill>
                <a:srgbClr val="191966"/>
              </a:solidFill>
              <a:ea typeface="ＭＳ Ｐゴシック" charset="0"/>
            </a:endParaRPr>
          </a:p>
        </p:txBody>
      </p:sp>
      <p:sp>
        <p:nvSpPr>
          <p:cNvPr id="38" name="Pentagon 37"/>
          <p:cNvSpPr>
            <a:spLocks noChangeArrowheads="1"/>
          </p:cNvSpPr>
          <p:nvPr/>
        </p:nvSpPr>
        <p:spPr bwMode="auto">
          <a:xfrm>
            <a:off x="1329690" y="1360884"/>
            <a:ext cx="661036" cy="3470672"/>
          </a:xfrm>
          <a:prstGeom prst="homePlate">
            <a:avLst>
              <a:gd name="adj" fmla="val 17472"/>
            </a:avLst>
          </a:prstGeom>
          <a:solidFill>
            <a:srgbClr val="FFC309">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0" rIns="0" anchor="ctr"/>
          <a:lstStyle/>
          <a:p>
            <a:pPr marL="69056"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Our Foundation</a:t>
            </a:r>
            <a:endParaRPr lang="en-US" sz="750" dirty="0">
              <a:solidFill>
                <a:srgbClr val="191966"/>
              </a:solidFill>
              <a:ea typeface="ＭＳ Ｐゴシック" charset="0"/>
            </a:endParaRPr>
          </a:p>
        </p:txBody>
      </p:sp>
      <p:sp>
        <p:nvSpPr>
          <p:cNvPr id="39" name="Pentagon 38"/>
          <p:cNvSpPr>
            <a:spLocks noChangeArrowheads="1"/>
          </p:cNvSpPr>
          <p:nvPr/>
        </p:nvSpPr>
        <p:spPr bwMode="auto">
          <a:xfrm>
            <a:off x="6877051" y="1389459"/>
            <a:ext cx="611981" cy="3451622"/>
          </a:xfrm>
          <a:prstGeom prst="homePlate">
            <a:avLst>
              <a:gd name="adj" fmla="val 17472"/>
            </a:avLst>
          </a:prstGeom>
          <a:solidFill>
            <a:srgbClr val="FFC309">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0" rIns="0" anchor="ctr"/>
          <a:lstStyle/>
          <a:p>
            <a:pPr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Our  workplace</a:t>
            </a:r>
          </a:p>
          <a:p>
            <a:pPr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culture</a:t>
            </a:r>
            <a:endParaRPr lang="en-US" sz="750" dirty="0">
              <a:solidFill>
                <a:srgbClr val="191966"/>
              </a:solidFill>
              <a:ea typeface="ＭＳ Ｐゴシック" charset="0"/>
            </a:endParaRPr>
          </a:p>
        </p:txBody>
      </p:sp>
      <p:grpSp>
        <p:nvGrpSpPr>
          <p:cNvPr id="40" name="Group 52"/>
          <p:cNvGrpSpPr>
            <a:grpSpLocks/>
          </p:cNvGrpSpPr>
          <p:nvPr/>
        </p:nvGrpSpPr>
        <p:grpSpPr bwMode="auto">
          <a:xfrm>
            <a:off x="1369220" y="1373981"/>
            <a:ext cx="6693694" cy="3463529"/>
            <a:chOff x="682625" y="1828800"/>
            <a:chExt cx="8924925" cy="4618038"/>
          </a:xfrm>
        </p:grpSpPr>
        <p:cxnSp>
          <p:nvCxnSpPr>
            <p:cNvPr id="41" name="Straight Connector 43"/>
            <p:cNvCxnSpPr>
              <a:cxnSpLocks noChangeShapeType="1"/>
              <a:endCxn id="37" idx="0"/>
            </p:cNvCxnSpPr>
            <p:nvPr/>
          </p:nvCxnSpPr>
          <p:spPr bwMode="auto">
            <a:xfrm>
              <a:off x="682625" y="1828800"/>
              <a:ext cx="8594725" cy="7939"/>
            </a:xfrm>
            <a:prstGeom prst="line">
              <a:avLst/>
            </a:prstGeom>
            <a:noFill/>
            <a:ln w="31750">
              <a:solidFill>
                <a:srgbClr val="FFC309">
                  <a:alpha val="70195"/>
                </a:srgbClr>
              </a:solidFill>
              <a:round/>
              <a:headEnd/>
              <a:tailEnd/>
            </a:ln>
            <a:extLst>
              <a:ext uri="{909E8E84-426E-40dd-AFC4-6F175D3DCCD1}">
                <a14:hiddenFill xmlns="" xmlns:a14="http://schemas.microsoft.com/office/drawing/2010/main">
                  <a:noFill/>
                </a14:hiddenFill>
              </a:ext>
            </a:extLst>
          </p:spPr>
        </p:cxnSp>
        <p:cxnSp>
          <p:nvCxnSpPr>
            <p:cNvPr id="42" name="Straight Connector 50"/>
            <p:cNvCxnSpPr>
              <a:cxnSpLocks noChangeShapeType="1"/>
            </p:cNvCxnSpPr>
            <p:nvPr/>
          </p:nvCxnSpPr>
          <p:spPr bwMode="auto">
            <a:xfrm>
              <a:off x="1012825" y="6438900"/>
              <a:ext cx="8594725" cy="7938"/>
            </a:xfrm>
            <a:prstGeom prst="line">
              <a:avLst/>
            </a:prstGeom>
            <a:noFill/>
            <a:ln w="31750">
              <a:solidFill>
                <a:srgbClr val="FFC309">
                  <a:alpha val="70195"/>
                </a:srgbClr>
              </a:solidFill>
              <a:round/>
              <a:headEnd/>
              <a:tailEnd/>
            </a:ln>
            <a:extLst>
              <a:ext uri="{909E8E84-426E-40dd-AFC4-6F175D3DCCD1}">
                <a14:hiddenFill xmlns="" xmlns:a14="http://schemas.microsoft.com/office/drawing/2010/main">
                  <a:noFill/>
                </a14:hiddenFill>
              </a:ext>
            </a:extLst>
          </p:spPr>
        </p:cxnSp>
      </p:grpSp>
      <p:sp>
        <p:nvSpPr>
          <p:cNvPr id="3" name="TextBox 2"/>
          <p:cNvSpPr txBox="1"/>
          <p:nvPr/>
        </p:nvSpPr>
        <p:spPr>
          <a:xfrm>
            <a:off x="1067888" y="364875"/>
            <a:ext cx="6897189" cy="830997"/>
          </a:xfrm>
          <a:prstGeom prst="rect">
            <a:avLst/>
          </a:prstGeom>
          <a:noFill/>
        </p:spPr>
        <p:txBody>
          <a:bodyPr wrap="square" rtlCol="0">
            <a:spAutoFit/>
          </a:bodyPr>
          <a:lstStyle/>
          <a:p>
            <a:pPr algn="ctr" eaLnBrk="0" fontAlgn="base" hangingPunct="0">
              <a:spcBef>
                <a:spcPct val="0"/>
              </a:spcBef>
              <a:spcAft>
                <a:spcPct val="0"/>
              </a:spcAft>
              <a:buClr>
                <a:srgbClr val="FF9900"/>
              </a:buClr>
              <a:buSzPct val="110000"/>
            </a:pPr>
            <a:r>
              <a:rPr lang="en-US" sz="2400" b="1" dirty="0">
                <a:solidFill>
                  <a:srgbClr val="000000"/>
                </a:solidFill>
                <a:latin typeface="+mj-lt"/>
                <a:ea typeface="ＭＳ Ｐゴシック" charset="0"/>
                <a:cs typeface="Calibri" charset="0"/>
              </a:rPr>
              <a:t>Leadership and formation framework for Lutheran education </a:t>
            </a:r>
          </a:p>
        </p:txBody>
      </p:sp>
      <p:sp>
        <p:nvSpPr>
          <p:cNvPr id="44" name="TextBox 16"/>
          <p:cNvSpPr txBox="1">
            <a:spLocks noChangeArrowheads="1"/>
          </p:cNvSpPr>
          <p:nvPr/>
        </p:nvSpPr>
        <p:spPr bwMode="auto">
          <a:xfrm rot="-5400000">
            <a:off x="936991" y="3118735"/>
            <a:ext cx="2271776" cy="2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6pPr>
            <a:lvl7pPr marL="29718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7pPr>
            <a:lvl8pPr marL="34290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8pPr>
            <a:lvl9pPr marL="38862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9pPr>
          </a:lstStyle>
          <a:p>
            <a:pPr algn="ctr" eaLnBrk="0" fontAlgn="base" hangingPunct="0">
              <a:spcBef>
                <a:spcPct val="0"/>
              </a:spcBef>
              <a:spcAft>
                <a:spcPct val="0"/>
              </a:spcAft>
              <a:buClr>
                <a:srgbClr val="FF9900"/>
              </a:buClr>
              <a:buSzPct val="110000"/>
            </a:pPr>
            <a:r>
              <a:rPr lang="en-US" sz="825" b="1" dirty="0">
                <a:solidFill>
                  <a:srgbClr val="909039"/>
                </a:solidFill>
              </a:rPr>
              <a:t>Core Areas of Work – “WHAT” leaders do</a:t>
            </a:r>
          </a:p>
        </p:txBody>
      </p:sp>
    </p:spTree>
    <p:extLst>
      <p:ext uri="{BB962C8B-B14F-4D97-AF65-F5344CB8AC3E}">
        <p14:creationId xmlns:p14="http://schemas.microsoft.com/office/powerpoint/2010/main" val="16594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animBg="1"/>
      <p:bldP spid="38" grpId="0" animBg="1"/>
      <p:bldP spid="39"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0145" y="890251"/>
            <a:ext cx="967688" cy="35093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AU" altLang="en-US" sz="1050" dirty="0">
                <a:solidFill>
                  <a:srgbClr val="000000"/>
                </a:solidFill>
                <a:latin typeface="Calibri" panose="020F0502020204030204" pitchFamily="34" charset="0"/>
              </a:rPr>
              <a:t>LCA and its schools</a:t>
            </a:r>
            <a:endParaRPr lang="en-US" altLang="en-US" sz="1050" dirty="0">
              <a:latin typeface="Arial" panose="020B0604020202020204" pitchFamily="34" charset="0"/>
            </a:endParaRPr>
          </a:p>
        </p:txBody>
      </p:sp>
      <p:sp>
        <p:nvSpPr>
          <p:cNvPr id="4" name="Text Box 3"/>
          <p:cNvSpPr txBox="1">
            <a:spLocks noChangeArrowheads="1"/>
          </p:cNvSpPr>
          <p:nvPr/>
        </p:nvSpPr>
        <p:spPr bwMode="auto">
          <a:xfrm>
            <a:off x="156909" y="2298571"/>
            <a:ext cx="878340" cy="65727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AU" altLang="en-US" sz="1050" dirty="0">
                <a:solidFill>
                  <a:srgbClr val="000000"/>
                </a:solidFill>
                <a:latin typeface="Calibri" panose="020F0502020204030204" pitchFamily="34" charset="0"/>
              </a:rPr>
              <a:t>AITSL professional standards for principals</a:t>
            </a:r>
            <a:endParaRPr lang="en-US" altLang="en-US" sz="1050" dirty="0">
              <a:latin typeface="Arial" panose="020B0604020202020204" pitchFamily="34" charset="0"/>
            </a:endParaRPr>
          </a:p>
        </p:txBody>
      </p:sp>
      <p:sp>
        <p:nvSpPr>
          <p:cNvPr id="43" name="Text Box 3"/>
          <p:cNvSpPr txBox="1">
            <a:spLocks noChangeArrowheads="1"/>
          </p:cNvSpPr>
          <p:nvPr/>
        </p:nvSpPr>
        <p:spPr bwMode="auto">
          <a:xfrm>
            <a:off x="240149" y="3507874"/>
            <a:ext cx="766763" cy="24002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AU" altLang="en-US" sz="1050" dirty="0">
                <a:solidFill>
                  <a:srgbClr val="000000"/>
                </a:solidFill>
                <a:latin typeface="Calibri" panose="020F0502020204030204" pitchFamily="34" charset="0"/>
              </a:rPr>
              <a:t>Pathways</a:t>
            </a:r>
            <a:endParaRPr lang="en-US" altLang="en-US" sz="1050" dirty="0">
              <a:latin typeface="Arial" panose="020B0604020202020204" pitchFamily="34" charset="0"/>
            </a:endParaRPr>
          </a:p>
        </p:txBody>
      </p:sp>
      <p:sp>
        <p:nvSpPr>
          <p:cNvPr id="45" name="Text Box 3"/>
          <p:cNvSpPr txBox="1">
            <a:spLocks noChangeArrowheads="1"/>
          </p:cNvSpPr>
          <p:nvPr/>
        </p:nvSpPr>
        <p:spPr bwMode="auto">
          <a:xfrm>
            <a:off x="210145" y="4332686"/>
            <a:ext cx="766763" cy="17109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AU" altLang="en-US" sz="1050" dirty="0">
                <a:solidFill>
                  <a:srgbClr val="000000"/>
                </a:solidFill>
                <a:latin typeface="Calibri" panose="020F0502020204030204" pitchFamily="34" charset="0"/>
              </a:rPr>
              <a:t>Equip</a:t>
            </a:r>
            <a:endParaRPr lang="en-US" altLang="en-US" sz="1050" dirty="0">
              <a:latin typeface="Arial" panose="020B0604020202020204" pitchFamily="34" charset="0"/>
            </a:endParaRPr>
          </a:p>
        </p:txBody>
      </p:sp>
      <p:grpSp>
        <p:nvGrpSpPr>
          <p:cNvPr id="6" name="Group 5"/>
          <p:cNvGrpSpPr/>
          <p:nvPr/>
        </p:nvGrpSpPr>
        <p:grpSpPr>
          <a:xfrm>
            <a:off x="240149" y="420885"/>
            <a:ext cx="8049609" cy="4033211"/>
            <a:chOff x="320199" y="558005"/>
            <a:chExt cx="10732812" cy="5377615"/>
          </a:xfrm>
        </p:grpSpPr>
        <p:cxnSp>
          <p:nvCxnSpPr>
            <p:cNvPr id="7" name="Straight Connector 50"/>
            <p:cNvCxnSpPr>
              <a:cxnSpLocks noChangeShapeType="1"/>
            </p:cNvCxnSpPr>
            <p:nvPr/>
          </p:nvCxnSpPr>
          <p:spPr bwMode="auto">
            <a:xfrm>
              <a:off x="2155826" y="5922920"/>
              <a:ext cx="8594725" cy="7938"/>
            </a:xfrm>
            <a:prstGeom prst="line">
              <a:avLst/>
            </a:prstGeom>
            <a:noFill/>
            <a:ln w="31750">
              <a:solidFill>
                <a:srgbClr val="FFC309">
                  <a:alpha val="70195"/>
                </a:srgbClr>
              </a:solidFill>
              <a:round/>
              <a:headEnd/>
              <a:tailEnd/>
            </a:ln>
            <a:extLst>
              <a:ext uri="{909E8E84-426E-40dd-AFC4-6F175D3DCCD1}">
                <a14:hiddenFill xmlns="" xmlns:a14="http://schemas.microsoft.com/office/drawing/2010/main">
                  <a:noFill/>
                </a14:hiddenFill>
              </a:ext>
            </a:extLst>
          </p:spPr>
        </p:cxnSp>
        <p:grpSp>
          <p:nvGrpSpPr>
            <p:cNvPr id="9" name="Group 30"/>
            <p:cNvGrpSpPr>
              <a:grpSpLocks/>
            </p:cNvGrpSpPr>
            <p:nvPr/>
          </p:nvGrpSpPr>
          <p:grpSpPr bwMode="auto">
            <a:xfrm>
              <a:off x="2878139" y="1823996"/>
              <a:ext cx="1044575" cy="3954463"/>
              <a:chOff x="1735138" y="2339975"/>
              <a:chExt cx="1044575" cy="3954463"/>
            </a:xfrm>
          </p:grpSpPr>
          <p:sp>
            <p:nvSpPr>
              <p:cNvPr id="10" name="Rounded Rectangle 9"/>
              <p:cNvSpPr/>
              <p:nvPr/>
            </p:nvSpPr>
            <p:spPr bwMode="auto">
              <a:xfrm>
                <a:off x="1735138" y="2339975"/>
                <a:ext cx="1036637" cy="763588"/>
              </a:xfrm>
              <a:prstGeom prst="roundRect">
                <a:avLst>
                  <a:gd name="adj" fmla="val 3534"/>
                </a:avLst>
              </a:prstGeom>
              <a:solidFill>
                <a:srgbClr val="0000FF">
                  <a:alpha val="70000"/>
                </a:srgbClr>
              </a:solidFill>
              <a:ln w="22225" cap="flat" cmpd="sng" algn="ctr">
                <a:noFill/>
                <a:prstDash val="solid"/>
                <a:round/>
                <a:headEnd type="none" w="med" len="med"/>
                <a:tailEnd type="none" w="med" len="med"/>
              </a:ln>
              <a:effectLst/>
            </p:spPr>
            <p:txBody>
              <a:bodyPr lIns="27000" tIns="27000" rIns="27000" bIns="27000" anchor="ctr"/>
              <a:lstStyle/>
              <a:p>
                <a:pPr algn="ctr" eaLnBrk="0" fontAlgn="base" hangingPunct="0">
                  <a:spcBef>
                    <a:spcPct val="0"/>
                  </a:spcBef>
                  <a:spcAft>
                    <a:spcPct val="0"/>
                  </a:spcAft>
                  <a:buClr>
                    <a:srgbClr val="FF9900"/>
                  </a:buClr>
                  <a:buSzPct val="110000"/>
                  <a:defRPr/>
                </a:pPr>
                <a:r>
                  <a:rPr lang="en-US" sz="750" b="1" dirty="0">
                    <a:solidFill>
                      <a:srgbClr val="FFFFFF"/>
                    </a:solidFill>
                    <a:ea typeface="ＭＳ Ｐゴシック" pitchFamily="-104" charset="-128"/>
                    <a:cs typeface="ＭＳ Ｐゴシック" pitchFamily="-104" charset="-128"/>
                  </a:rPr>
                  <a:t>Excellence in learning</a:t>
                </a:r>
              </a:p>
            </p:txBody>
          </p:sp>
          <p:sp>
            <p:nvSpPr>
              <p:cNvPr id="11" name="Rounded Rectangle 12"/>
              <p:cNvSpPr>
                <a:spLocks noChangeArrowheads="1"/>
              </p:cNvSpPr>
              <p:nvPr/>
            </p:nvSpPr>
            <p:spPr bwMode="auto">
              <a:xfrm>
                <a:off x="1744663" y="3922713"/>
                <a:ext cx="1035050" cy="763587"/>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Strengthening</a:t>
                </a: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Lutheran Identity</a:t>
                </a:r>
              </a:p>
            </p:txBody>
          </p:sp>
          <p:sp>
            <p:nvSpPr>
              <p:cNvPr id="12" name="Rounded Rectangle 13"/>
              <p:cNvSpPr>
                <a:spLocks noChangeArrowheads="1"/>
              </p:cNvSpPr>
              <p:nvPr/>
            </p:nvSpPr>
            <p:spPr bwMode="auto">
              <a:xfrm>
                <a:off x="1735138" y="4727575"/>
                <a:ext cx="1036637" cy="763588"/>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Community</a:t>
                </a: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building</a:t>
                </a:r>
              </a:p>
            </p:txBody>
          </p:sp>
          <p:sp>
            <p:nvSpPr>
              <p:cNvPr id="13" name="Rounded Rectangle 14"/>
              <p:cNvSpPr>
                <a:spLocks noChangeArrowheads="1"/>
              </p:cNvSpPr>
              <p:nvPr/>
            </p:nvSpPr>
            <p:spPr bwMode="auto">
              <a:xfrm>
                <a:off x="1744663" y="5530850"/>
                <a:ext cx="1035050" cy="763588"/>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Leading effective </a:t>
                </a:r>
                <a:r>
                  <a:rPr lang="en-US" sz="750" b="1" dirty="0" err="1">
                    <a:solidFill>
                      <a:srgbClr val="FFFFFF"/>
                    </a:solidFill>
                    <a:ea typeface="ＭＳ Ｐゴシック" charset="0"/>
                  </a:rPr>
                  <a:t>organisation</a:t>
                </a:r>
                <a:endParaRPr lang="en-US" sz="750" b="1" dirty="0">
                  <a:solidFill>
                    <a:srgbClr val="FFFFFF"/>
                  </a:solidFill>
                  <a:ea typeface="ＭＳ Ｐゴシック" charset="0"/>
                </a:endParaRP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&amp; management</a:t>
                </a:r>
              </a:p>
            </p:txBody>
          </p:sp>
          <p:sp>
            <p:nvSpPr>
              <p:cNvPr id="14" name="Rounded Rectangle 13"/>
              <p:cNvSpPr/>
              <p:nvPr/>
            </p:nvSpPr>
            <p:spPr bwMode="auto">
              <a:xfrm>
                <a:off x="1744663" y="3127375"/>
                <a:ext cx="1035050" cy="763588"/>
              </a:xfrm>
              <a:prstGeom prst="roundRect">
                <a:avLst>
                  <a:gd name="adj" fmla="val 3534"/>
                </a:avLst>
              </a:prstGeom>
              <a:solidFill>
                <a:srgbClr val="0000FF">
                  <a:alpha val="70000"/>
                </a:srgbClr>
              </a:solidFill>
              <a:ln w="22225" cap="flat" cmpd="sng" algn="ctr">
                <a:noFill/>
                <a:prstDash val="solid"/>
                <a:round/>
                <a:headEnd type="none" w="med" len="med"/>
                <a:tailEnd type="none" w="med" len="med"/>
              </a:ln>
              <a:effectLst/>
            </p:spPr>
            <p:txBody>
              <a:bodyPr lIns="27000" tIns="27000" rIns="27000" bIns="27000" anchor="ctr"/>
              <a:lstStyle/>
              <a:p>
                <a:pPr algn="ctr" eaLnBrk="0" fontAlgn="base" hangingPunct="0">
                  <a:spcBef>
                    <a:spcPct val="0"/>
                  </a:spcBef>
                  <a:spcAft>
                    <a:spcPct val="0"/>
                  </a:spcAft>
                  <a:buClr>
                    <a:srgbClr val="FF9900"/>
                  </a:buClr>
                  <a:buSzPct val="110000"/>
                  <a:defRPr/>
                </a:pPr>
                <a:r>
                  <a:rPr lang="en-US" sz="750" b="1" dirty="0">
                    <a:solidFill>
                      <a:srgbClr val="FFFFFF"/>
                    </a:solidFill>
                    <a:ea typeface="ＭＳ Ｐゴシック" pitchFamily="-104" charset="-128"/>
                    <a:cs typeface="ＭＳ Ｐゴシック" pitchFamily="-104" charset="-128"/>
                  </a:rPr>
                  <a:t>Ongoing improvement </a:t>
                </a:r>
              </a:p>
              <a:p>
                <a:pPr algn="ctr" eaLnBrk="0" fontAlgn="base" hangingPunct="0">
                  <a:spcBef>
                    <a:spcPct val="0"/>
                  </a:spcBef>
                  <a:spcAft>
                    <a:spcPct val="0"/>
                  </a:spcAft>
                  <a:buClr>
                    <a:srgbClr val="FF9900"/>
                  </a:buClr>
                  <a:buSzPct val="110000"/>
                  <a:defRPr/>
                </a:pPr>
                <a:r>
                  <a:rPr lang="en-US" sz="750" b="1" dirty="0">
                    <a:solidFill>
                      <a:srgbClr val="FFFFFF"/>
                    </a:solidFill>
                    <a:ea typeface="ＭＳ Ｐゴシック" pitchFamily="-104" charset="-128"/>
                    <a:cs typeface="ＭＳ Ｐゴシック" pitchFamily="-104" charset="-128"/>
                  </a:rPr>
                  <a:t>&amp; innovation</a:t>
                </a:r>
              </a:p>
            </p:txBody>
          </p:sp>
        </p:grpSp>
        <p:sp>
          <p:nvSpPr>
            <p:cNvPr id="15" name="TextBox 17"/>
            <p:cNvSpPr txBox="1">
              <a:spLocks noChangeArrowheads="1"/>
            </p:cNvSpPr>
            <p:nvPr/>
          </p:nvSpPr>
          <p:spPr bwMode="auto">
            <a:xfrm>
              <a:off x="4793328" y="989386"/>
              <a:ext cx="3319712"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6pPr>
              <a:lvl7pPr marL="29718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7pPr>
              <a:lvl8pPr marL="34290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8pPr>
              <a:lvl9pPr marL="38862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9pPr>
            </a:lstStyle>
            <a:p>
              <a:pPr algn="ctr" eaLnBrk="0" fontAlgn="base" hangingPunct="0">
                <a:spcBef>
                  <a:spcPct val="0"/>
                </a:spcBef>
                <a:spcAft>
                  <a:spcPct val="0"/>
                </a:spcAft>
                <a:buClr>
                  <a:srgbClr val="FF9900"/>
                </a:buClr>
                <a:buSzPct val="110000"/>
              </a:pPr>
              <a:r>
                <a:rPr lang="en-US" sz="825" b="1" dirty="0">
                  <a:solidFill>
                    <a:srgbClr val="909039"/>
                  </a:solidFill>
                </a:rPr>
                <a:t>Capabilities – “HOW” leaders do what they do</a:t>
              </a:r>
            </a:p>
          </p:txBody>
        </p:sp>
        <p:grpSp>
          <p:nvGrpSpPr>
            <p:cNvPr id="16" name="Group 41"/>
            <p:cNvGrpSpPr>
              <a:grpSpLocks/>
            </p:cNvGrpSpPr>
            <p:nvPr/>
          </p:nvGrpSpPr>
          <p:grpSpPr bwMode="auto">
            <a:xfrm>
              <a:off x="3933825" y="1366796"/>
              <a:ext cx="5175250" cy="417513"/>
              <a:chOff x="2790825" y="1882775"/>
              <a:chExt cx="5175250" cy="417513"/>
            </a:xfrm>
          </p:grpSpPr>
          <p:sp>
            <p:nvSpPr>
              <p:cNvPr id="17" name="Rounded Rectangle 18"/>
              <p:cNvSpPr>
                <a:spLocks noChangeArrowheads="1"/>
              </p:cNvSpPr>
              <p:nvPr/>
            </p:nvSpPr>
            <p:spPr bwMode="auto">
              <a:xfrm>
                <a:off x="2790825" y="1882775"/>
                <a:ext cx="1260475"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Growing</a:t>
                </a:r>
              </a:p>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oneself</a:t>
                </a:r>
              </a:p>
            </p:txBody>
          </p:sp>
          <p:sp>
            <p:nvSpPr>
              <p:cNvPr id="18" name="Rounded Rectangle 19"/>
              <p:cNvSpPr>
                <a:spLocks noChangeArrowheads="1"/>
              </p:cNvSpPr>
              <p:nvPr/>
            </p:nvSpPr>
            <p:spPr bwMode="auto">
              <a:xfrm>
                <a:off x="6705600" y="1882775"/>
                <a:ext cx="1260475"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Focusing on outcomes</a:t>
                </a:r>
              </a:p>
            </p:txBody>
          </p:sp>
          <p:sp>
            <p:nvSpPr>
              <p:cNvPr id="19" name="Rounded Rectangle 20"/>
              <p:cNvSpPr>
                <a:spLocks noChangeArrowheads="1"/>
              </p:cNvSpPr>
              <p:nvPr/>
            </p:nvSpPr>
            <p:spPr bwMode="auto">
              <a:xfrm>
                <a:off x="5405438" y="1882775"/>
                <a:ext cx="1258887"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Leading the team</a:t>
                </a:r>
              </a:p>
            </p:txBody>
          </p:sp>
          <p:sp>
            <p:nvSpPr>
              <p:cNvPr id="20" name="Rounded Rectangle 21"/>
              <p:cNvSpPr>
                <a:spLocks noChangeArrowheads="1"/>
              </p:cNvSpPr>
              <p:nvPr/>
            </p:nvSpPr>
            <p:spPr bwMode="auto">
              <a:xfrm>
                <a:off x="4105275" y="1882775"/>
                <a:ext cx="1258888" cy="417513"/>
              </a:xfrm>
              <a:prstGeom prst="roundRect">
                <a:avLst>
                  <a:gd name="adj" fmla="val 3532"/>
                </a:avLst>
              </a:prstGeom>
              <a:solidFill>
                <a:srgbClr val="0000FF">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27000" tIns="27000" rIns="27000" bIns="27000" anchor="ctr"/>
              <a:lstStyle/>
              <a:p>
                <a:pPr algn="ctr" eaLnBrk="0" fontAlgn="base" hangingPunct="0">
                  <a:spcBef>
                    <a:spcPct val="0"/>
                  </a:spcBef>
                  <a:spcAft>
                    <a:spcPct val="0"/>
                  </a:spcAft>
                  <a:buClr>
                    <a:srgbClr val="FF9900"/>
                  </a:buClr>
                  <a:buSzPct val="110000"/>
                </a:pPr>
                <a:r>
                  <a:rPr lang="en-US" sz="750" b="1" dirty="0">
                    <a:solidFill>
                      <a:srgbClr val="FFFFFF"/>
                    </a:solidFill>
                    <a:ea typeface="ＭＳ Ｐゴシック" charset="0"/>
                  </a:rPr>
                  <a:t>Engaging the community</a:t>
                </a:r>
              </a:p>
            </p:txBody>
          </p:sp>
        </p:grpSp>
        <p:grpSp>
          <p:nvGrpSpPr>
            <p:cNvPr id="21" name="Group 33"/>
            <p:cNvGrpSpPr>
              <a:grpSpLocks/>
            </p:cNvGrpSpPr>
            <p:nvPr/>
          </p:nvGrpSpPr>
          <p:grpSpPr bwMode="auto">
            <a:xfrm>
              <a:off x="3946526" y="1838283"/>
              <a:ext cx="1260475" cy="3948112"/>
              <a:chOff x="2803525" y="2354263"/>
              <a:chExt cx="1260475" cy="3948112"/>
            </a:xfrm>
          </p:grpSpPr>
          <p:sp>
            <p:nvSpPr>
              <p:cNvPr id="22" name="Rounded Rectangle 21"/>
              <p:cNvSpPr/>
              <p:nvPr/>
            </p:nvSpPr>
            <p:spPr bwMode="auto">
              <a:xfrm>
                <a:off x="2803525" y="2354263"/>
                <a:ext cx="1260475" cy="3948112"/>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Building self awareness</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Deepening faith</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Learning and adapting</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Living positively</a:t>
                </a:r>
              </a:p>
            </p:txBody>
          </p:sp>
          <p:cxnSp>
            <p:nvCxnSpPr>
              <p:cNvPr id="23" name="Straight Arrow Connector 24"/>
              <p:cNvCxnSpPr>
                <a:cxnSpLocks noChangeShapeType="1"/>
              </p:cNvCxnSpPr>
              <p:nvPr/>
            </p:nvCxnSpPr>
            <p:spPr bwMode="auto">
              <a:xfrm rot="5400000" flipH="1" flipV="1">
                <a:off x="2797969" y="3175159"/>
                <a:ext cx="1250950"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24" name="Straight Arrow Connector 25"/>
              <p:cNvCxnSpPr>
                <a:cxnSpLocks noChangeShapeType="1"/>
              </p:cNvCxnSpPr>
              <p:nvPr/>
            </p:nvCxnSpPr>
            <p:spPr bwMode="auto">
              <a:xfrm rot="16200000" flipH="1">
                <a:off x="2778920" y="5514181"/>
                <a:ext cx="1249362" cy="3175"/>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grpSp>
          <p:nvGrpSpPr>
            <p:cNvPr id="25" name="Group 34"/>
            <p:cNvGrpSpPr>
              <a:grpSpLocks/>
            </p:cNvGrpSpPr>
            <p:nvPr/>
          </p:nvGrpSpPr>
          <p:grpSpPr bwMode="auto">
            <a:xfrm>
              <a:off x="5257801" y="1838283"/>
              <a:ext cx="1260475" cy="3948112"/>
              <a:chOff x="4114800" y="2354263"/>
              <a:chExt cx="1260475" cy="3948112"/>
            </a:xfrm>
          </p:grpSpPr>
          <p:sp>
            <p:nvSpPr>
              <p:cNvPr id="26" name="Rounded Rectangle 25"/>
              <p:cNvSpPr/>
              <p:nvPr/>
            </p:nvSpPr>
            <p:spPr bwMode="auto">
              <a:xfrm>
                <a:off x="4114800" y="2354263"/>
                <a:ext cx="1260475" cy="3948112"/>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Modeling integrity</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Listening &amp; understanding</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Building support</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Networking &amp; strategic relationships</a:t>
                </a:r>
              </a:p>
            </p:txBody>
          </p:sp>
          <p:cxnSp>
            <p:nvCxnSpPr>
              <p:cNvPr id="27" name="Straight Arrow Connector 27"/>
              <p:cNvCxnSpPr>
                <a:cxnSpLocks noChangeShapeType="1"/>
              </p:cNvCxnSpPr>
              <p:nvPr/>
            </p:nvCxnSpPr>
            <p:spPr bwMode="auto">
              <a:xfrm rot="5400000" flipH="1" flipV="1">
                <a:off x="4109244" y="3175159"/>
                <a:ext cx="1250950"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28" name="Straight Arrow Connector 28"/>
              <p:cNvCxnSpPr>
                <a:cxnSpLocks noChangeShapeType="1"/>
              </p:cNvCxnSpPr>
              <p:nvPr/>
            </p:nvCxnSpPr>
            <p:spPr bwMode="auto">
              <a:xfrm rot="16200000" flipH="1">
                <a:off x="4089401" y="5514975"/>
                <a:ext cx="1249362" cy="1587"/>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grpSp>
          <p:nvGrpSpPr>
            <p:cNvPr id="29" name="Group 35"/>
            <p:cNvGrpSpPr>
              <a:grpSpLocks/>
            </p:cNvGrpSpPr>
            <p:nvPr/>
          </p:nvGrpSpPr>
          <p:grpSpPr bwMode="auto">
            <a:xfrm>
              <a:off x="6557964" y="1828759"/>
              <a:ext cx="1260475" cy="3946525"/>
              <a:chOff x="5414963" y="2344738"/>
              <a:chExt cx="1260475" cy="3946525"/>
            </a:xfrm>
          </p:grpSpPr>
          <p:sp>
            <p:nvSpPr>
              <p:cNvPr id="30" name="Rounded Rectangle 29"/>
              <p:cNvSpPr/>
              <p:nvPr/>
            </p:nvSpPr>
            <p:spPr bwMode="auto">
              <a:xfrm>
                <a:off x="5414963" y="2344738"/>
                <a:ext cx="1260475" cy="3946525"/>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Creating purpose &amp; clarity</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Nurturing faith</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Growing capacity </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Inspiring excellence</a:t>
                </a:r>
              </a:p>
            </p:txBody>
          </p:sp>
          <p:cxnSp>
            <p:nvCxnSpPr>
              <p:cNvPr id="31" name="Straight Arrow Connector 30"/>
              <p:cNvCxnSpPr>
                <a:cxnSpLocks noChangeShapeType="1"/>
              </p:cNvCxnSpPr>
              <p:nvPr/>
            </p:nvCxnSpPr>
            <p:spPr bwMode="auto">
              <a:xfrm rot="5400000" flipH="1" flipV="1">
                <a:off x="5410201" y="3175000"/>
                <a:ext cx="1249362" cy="1587"/>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32" name="Straight Arrow Connector 31"/>
              <p:cNvCxnSpPr>
                <a:cxnSpLocks noChangeShapeType="1"/>
              </p:cNvCxnSpPr>
              <p:nvPr/>
            </p:nvCxnSpPr>
            <p:spPr bwMode="auto">
              <a:xfrm rot="16200000" flipH="1">
                <a:off x="5389562" y="5503863"/>
                <a:ext cx="1249363"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grpSp>
          <p:nvGrpSpPr>
            <p:cNvPr id="33" name="Group 38"/>
            <p:cNvGrpSpPr>
              <a:grpSpLocks/>
            </p:cNvGrpSpPr>
            <p:nvPr/>
          </p:nvGrpSpPr>
          <p:grpSpPr bwMode="auto">
            <a:xfrm>
              <a:off x="7858126" y="1828759"/>
              <a:ext cx="1260475" cy="3946525"/>
              <a:chOff x="6715125" y="2344738"/>
              <a:chExt cx="1260475" cy="3946525"/>
            </a:xfrm>
          </p:grpSpPr>
          <p:sp>
            <p:nvSpPr>
              <p:cNvPr id="34" name="Rounded Rectangle 33"/>
              <p:cNvSpPr/>
              <p:nvPr/>
            </p:nvSpPr>
            <p:spPr bwMode="auto">
              <a:xfrm>
                <a:off x="6715125" y="2344738"/>
                <a:ext cx="1260475" cy="3946525"/>
              </a:xfrm>
              <a:prstGeom prst="roundRect">
                <a:avLst>
                  <a:gd name="adj" fmla="val 3534"/>
                </a:avLst>
              </a:prstGeom>
              <a:solidFill>
                <a:srgbClr val="0783D7">
                  <a:alpha val="70000"/>
                </a:srgbClr>
              </a:solidFill>
              <a:ln w="22225" cap="flat" cmpd="sng" algn="ctr">
                <a:noFill/>
                <a:prstDash val="solid"/>
                <a:round/>
                <a:headEnd type="none" w="med" len="med"/>
                <a:tailEnd type="none" w="med" len="med"/>
              </a:ln>
              <a:effectLst/>
            </p:spPr>
            <p:txBody>
              <a:bodyPr lIns="27000" tIns="27000" rIns="27000" bIns="27000" anchor="ctr"/>
              <a:lstStyle/>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Searching for knowledge</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Sharing for improvement </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Thinking strategically</a:t>
                </a:r>
              </a:p>
              <a:p>
                <a:pPr marL="69056" indent="-69056" eaLnBrk="0" fontAlgn="base" hangingPunct="0">
                  <a:spcBef>
                    <a:spcPct val="0"/>
                  </a:spcBef>
                  <a:spcAft>
                    <a:spcPct val="0"/>
                  </a:spcAft>
                  <a:buClr>
                    <a:srgbClr val="FF9900"/>
                  </a:buClr>
                  <a:buSzPct val="110000"/>
                  <a:buFontTx/>
                  <a:buChar char="•"/>
                  <a:defRPr/>
                </a:pPr>
                <a:r>
                  <a:rPr lang="en-US" sz="750" b="1" dirty="0">
                    <a:solidFill>
                      <a:srgbClr val="FFFFFF"/>
                    </a:solidFill>
                    <a:ea typeface="ＭＳ Ｐゴシック" pitchFamily="-104" charset="-128"/>
                    <a:cs typeface="Calibri"/>
                  </a:rPr>
                  <a:t>Making it happen</a:t>
                </a:r>
              </a:p>
            </p:txBody>
          </p:sp>
          <p:cxnSp>
            <p:nvCxnSpPr>
              <p:cNvPr id="35" name="Straight Arrow Connector 33"/>
              <p:cNvCxnSpPr>
                <a:cxnSpLocks noChangeShapeType="1"/>
              </p:cNvCxnSpPr>
              <p:nvPr/>
            </p:nvCxnSpPr>
            <p:spPr bwMode="auto">
              <a:xfrm rot="5400000" flipH="1" flipV="1">
                <a:off x="6710363" y="3175000"/>
                <a:ext cx="1249362" cy="1588"/>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cxnSp>
            <p:nvCxnSpPr>
              <p:cNvPr id="36" name="Straight Arrow Connector 34"/>
              <p:cNvCxnSpPr>
                <a:cxnSpLocks noChangeShapeType="1"/>
              </p:cNvCxnSpPr>
              <p:nvPr/>
            </p:nvCxnSpPr>
            <p:spPr bwMode="auto">
              <a:xfrm rot="16200000" flipH="1">
                <a:off x="6690519" y="5503069"/>
                <a:ext cx="1249363" cy="3175"/>
              </a:xfrm>
              <a:prstGeom prst="straightConnector1">
                <a:avLst/>
              </a:prstGeom>
              <a:noFill/>
              <a:ln w="22225">
                <a:solidFill>
                  <a:schemeClr val="bg1"/>
                </a:solidFill>
                <a:round/>
                <a:headEnd/>
                <a:tailEnd type="arrow" w="med" len="med"/>
              </a:ln>
              <a:extLst>
                <a:ext uri="{909E8E84-426E-40dd-AFC4-6F175D3DCCD1}">
                  <a14:hiddenFill xmlns="" xmlns:a14="http://schemas.microsoft.com/office/drawing/2010/main">
                    <a:noFill/>
                  </a14:hiddenFill>
                </a:ext>
              </a:extLst>
            </p:spPr>
          </p:cxnSp>
        </p:grpSp>
        <p:sp>
          <p:nvSpPr>
            <p:cNvPr id="37" name="Rounded Rectangle 36"/>
            <p:cNvSpPr>
              <a:spLocks noChangeArrowheads="1"/>
            </p:cNvSpPr>
            <p:nvPr/>
          </p:nvSpPr>
          <p:spPr bwMode="auto">
            <a:xfrm>
              <a:off x="10045700" y="1320758"/>
              <a:ext cx="749300" cy="4614862"/>
            </a:xfrm>
            <a:prstGeom prst="roundRect">
              <a:avLst>
                <a:gd name="adj" fmla="val 13009"/>
              </a:avLst>
            </a:prstGeom>
            <a:solidFill>
              <a:srgbClr val="FFC309">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0" tIns="13500" rIns="0" bIns="27000" anchor="ctr"/>
            <a:lstStyle/>
            <a:p>
              <a:pPr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Excellence in outcomes</a:t>
              </a:r>
              <a:endParaRPr lang="en-US" sz="750" dirty="0">
                <a:solidFill>
                  <a:srgbClr val="191966"/>
                </a:solidFill>
                <a:ea typeface="ＭＳ Ｐゴシック" charset="0"/>
              </a:endParaRPr>
            </a:p>
          </p:txBody>
        </p:sp>
        <p:sp>
          <p:nvSpPr>
            <p:cNvPr id="38" name="Pentagon 37"/>
            <p:cNvSpPr>
              <a:spLocks noChangeArrowheads="1"/>
            </p:cNvSpPr>
            <p:nvPr/>
          </p:nvSpPr>
          <p:spPr bwMode="auto">
            <a:xfrm>
              <a:off x="1772920" y="1295358"/>
              <a:ext cx="881381" cy="4627562"/>
            </a:xfrm>
            <a:prstGeom prst="homePlate">
              <a:avLst>
                <a:gd name="adj" fmla="val 17472"/>
              </a:avLst>
            </a:prstGeom>
            <a:solidFill>
              <a:srgbClr val="FFC309">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0" rIns="0" anchor="ctr"/>
            <a:lstStyle/>
            <a:p>
              <a:pPr marL="69056"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Our Foundation</a:t>
              </a:r>
              <a:endParaRPr lang="en-US" sz="750" dirty="0">
                <a:solidFill>
                  <a:srgbClr val="191966"/>
                </a:solidFill>
                <a:ea typeface="ＭＳ Ｐゴシック" charset="0"/>
              </a:endParaRPr>
            </a:p>
          </p:txBody>
        </p:sp>
        <p:sp>
          <p:nvSpPr>
            <p:cNvPr id="39" name="Pentagon 38"/>
            <p:cNvSpPr>
              <a:spLocks noChangeArrowheads="1"/>
            </p:cNvSpPr>
            <p:nvPr/>
          </p:nvSpPr>
          <p:spPr bwMode="auto">
            <a:xfrm>
              <a:off x="9169401" y="1333458"/>
              <a:ext cx="815975" cy="4602162"/>
            </a:xfrm>
            <a:prstGeom prst="homePlate">
              <a:avLst>
                <a:gd name="adj" fmla="val 17472"/>
              </a:avLst>
            </a:prstGeom>
            <a:solidFill>
              <a:srgbClr val="FFC309">
                <a:alpha val="70195"/>
              </a:srgbClr>
            </a:solidFill>
            <a:ln>
              <a:noFill/>
            </a:ln>
            <a:extLst>
              <a:ext uri="{91240B29-F687-4f45-9708-019B960494DF}">
                <a14:hiddenLine xmlns="" xmlns:a14="http://schemas.microsoft.com/office/drawing/2010/main" w="22225">
                  <a:solidFill>
                    <a:srgbClr val="000000"/>
                  </a:solidFill>
                  <a:round/>
                  <a:headEnd/>
                  <a:tailEnd/>
                </a14:hiddenLine>
              </a:ext>
            </a:extLst>
          </p:spPr>
          <p:txBody>
            <a:bodyPr lIns="0" rIns="0" anchor="ctr"/>
            <a:lstStyle/>
            <a:p>
              <a:pPr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Our  workplace</a:t>
              </a:r>
            </a:p>
            <a:p>
              <a:pPr algn="ctr" eaLnBrk="0" fontAlgn="base" hangingPunct="0">
                <a:spcBef>
                  <a:spcPct val="0"/>
                </a:spcBef>
                <a:spcAft>
                  <a:spcPct val="0"/>
                </a:spcAft>
                <a:buClr>
                  <a:srgbClr val="FF9900"/>
                </a:buClr>
                <a:buSzPct val="110000"/>
              </a:pPr>
              <a:r>
                <a:rPr lang="en-US" sz="750" b="1" dirty="0">
                  <a:solidFill>
                    <a:srgbClr val="191966"/>
                  </a:solidFill>
                  <a:ea typeface="ＭＳ Ｐゴシック" charset="0"/>
                </a:rPr>
                <a:t>culture</a:t>
              </a:r>
              <a:endParaRPr lang="en-US" sz="750" dirty="0">
                <a:solidFill>
                  <a:srgbClr val="191966"/>
                </a:solidFill>
                <a:ea typeface="ＭＳ Ｐゴシック" charset="0"/>
              </a:endParaRPr>
            </a:p>
          </p:txBody>
        </p:sp>
        <p:grpSp>
          <p:nvGrpSpPr>
            <p:cNvPr id="40" name="Group 52"/>
            <p:cNvGrpSpPr>
              <a:grpSpLocks/>
            </p:cNvGrpSpPr>
            <p:nvPr/>
          </p:nvGrpSpPr>
          <p:grpSpPr bwMode="auto">
            <a:xfrm>
              <a:off x="1825626" y="1312820"/>
              <a:ext cx="8924925" cy="4618038"/>
              <a:chOff x="682625" y="1828800"/>
              <a:chExt cx="8924925" cy="4618038"/>
            </a:xfrm>
          </p:grpSpPr>
          <p:cxnSp>
            <p:nvCxnSpPr>
              <p:cNvPr id="41" name="Straight Connector 43"/>
              <p:cNvCxnSpPr>
                <a:cxnSpLocks noChangeShapeType="1"/>
                <a:endCxn id="37" idx="0"/>
              </p:cNvCxnSpPr>
              <p:nvPr/>
            </p:nvCxnSpPr>
            <p:spPr bwMode="auto">
              <a:xfrm>
                <a:off x="682625" y="1828800"/>
                <a:ext cx="8594725" cy="7939"/>
              </a:xfrm>
              <a:prstGeom prst="line">
                <a:avLst/>
              </a:prstGeom>
              <a:noFill/>
              <a:ln w="31750">
                <a:solidFill>
                  <a:srgbClr val="FFC309">
                    <a:alpha val="70195"/>
                  </a:srgbClr>
                </a:solidFill>
                <a:round/>
                <a:headEnd/>
                <a:tailEnd/>
              </a:ln>
              <a:extLst>
                <a:ext uri="{909E8E84-426E-40dd-AFC4-6F175D3DCCD1}">
                  <a14:hiddenFill xmlns="" xmlns:a14="http://schemas.microsoft.com/office/drawing/2010/main">
                    <a:noFill/>
                  </a14:hiddenFill>
                </a:ext>
              </a:extLst>
            </p:spPr>
          </p:cxnSp>
          <p:cxnSp>
            <p:nvCxnSpPr>
              <p:cNvPr id="42" name="Straight Connector 50"/>
              <p:cNvCxnSpPr>
                <a:cxnSpLocks noChangeShapeType="1"/>
              </p:cNvCxnSpPr>
              <p:nvPr/>
            </p:nvCxnSpPr>
            <p:spPr bwMode="auto">
              <a:xfrm>
                <a:off x="1012825" y="6438900"/>
                <a:ext cx="8594725" cy="7938"/>
              </a:xfrm>
              <a:prstGeom prst="line">
                <a:avLst/>
              </a:prstGeom>
              <a:noFill/>
              <a:ln w="31750">
                <a:solidFill>
                  <a:srgbClr val="FFC309">
                    <a:alpha val="70195"/>
                  </a:srgbClr>
                </a:solidFill>
                <a:round/>
                <a:headEnd/>
                <a:tailEnd/>
              </a:ln>
              <a:extLst>
                <a:ext uri="{909E8E84-426E-40dd-AFC4-6F175D3DCCD1}">
                  <a14:hiddenFill xmlns="" xmlns:a14="http://schemas.microsoft.com/office/drawing/2010/main">
                    <a:noFill/>
                  </a14:hiddenFill>
                </a:ext>
              </a:extLst>
            </p:spPr>
          </p:cxnSp>
        </p:grpSp>
        <p:sp>
          <p:nvSpPr>
            <p:cNvPr id="3" name="TextBox 2"/>
            <p:cNvSpPr txBox="1"/>
            <p:nvPr/>
          </p:nvSpPr>
          <p:spPr>
            <a:xfrm>
              <a:off x="320199" y="558005"/>
              <a:ext cx="10732812" cy="533480"/>
            </a:xfrm>
            <a:prstGeom prst="rect">
              <a:avLst/>
            </a:prstGeom>
            <a:noFill/>
          </p:spPr>
          <p:txBody>
            <a:bodyPr wrap="square" rtlCol="0">
              <a:spAutoFit/>
            </a:bodyPr>
            <a:lstStyle/>
            <a:p>
              <a:pPr algn="ctr" eaLnBrk="0" fontAlgn="base" hangingPunct="0">
                <a:spcBef>
                  <a:spcPct val="0"/>
                </a:spcBef>
                <a:spcAft>
                  <a:spcPct val="0"/>
                </a:spcAft>
                <a:buClr>
                  <a:srgbClr val="FF9900"/>
                </a:buClr>
                <a:buSzPct val="110000"/>
              </a:pPr>
              <a:r>
                <a:rPr lang="en-US" sz="2000" b="1" dirty="0">
                  <a:solidFill>
                    <a:srgbClr val="000000"/>
                  </a:solidFill>
                  <a:latin typeface="+mj-lt"/>
                  <a:ea typeface="ＭＳ Ｐゴシック" charset="0"/>
                  <a:cs typeface="Calibri" charset="0"/>
                </a:rPr>
                <a:t>Leadership and formation framework for Lutheran education </a:t>
              </a:r>
            </a:p>
          </p:txBody>
        </p:sp>
        <p:sp>
          <p:nvSpPr>
            <p:cNvPr id="44" name="TextBox 16"/>
            <p:cNvSpPr txBox="1">
              <a:spLocks noChangeArrowheads="1"/>
            </p:cNvSpPr>
            <p:nvPr/>
          </p:nvSpPr>
          <p:spPr bwMode="auto">
            <a:xfrm rot="16200000">
              <a:off x="1222610" y="3639159"/>
              <a:ext cx="308246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6pPr>
              <a:lvl7pPr marL="29718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7pPr>
              <a:lvl8pPr marL="34290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8pPr>
              <a:lvl9pPr marL="3886200" indent="-228600" algn="ctr" eaLnBrk="0" fontAlgn="base" hangingPunct="0">
                <a:spcBef>
                  <a:spcPct val="0"/>
                </a:spcBef>
                <a:spcAft>
                  <a:spcPct val="0"/>
                </a:spcAft>
                <a:buClr>
                  <a:srgbClr val="FF9900"/>
                </a:buClr>
                <a:buSzPct val="110000"/>
                <a:buChar char="•"/>
                <a:defRPr sz="1000">
                  <a:solidFill>
                    <a:schemeClr val="tx1"/>
                  </a:solidFill>
                  <a:latin typeface="Arial" charset="0"/>
                  <a:ea typeface="ＭＳ Ｐゴシック" charset="0"/>
                </a:defRPr>
              </a:lvl9pPr>
            </a:lstStyle>
            <a:p>
              <a:pPr algn="ctr" eaLnBrk="0" fontAlgn="base" hangingPunct="0">
                <a:spcBef>
                  <a:spcPct val="0"/>
                </a:spcBef>
                <a:spcAft>
                  <a:spcPct val="0"/>
                </a:spcAft>
                <a:buClr>
                  <a:srgbClr val="FF9900"/>
                </a:buClr>
                <a:buSzPct val="110000"/>
              </a:pPr>
              <a:r>
                <a:rPr lang="en-US" sz="825" b="1" dirty="0">
                  <a:solidFill>
                    <a:srgbClr val="909039"/>
                  </a:solidFill>
                </a:rPr>
                <a:t>Vocational practices – “WHAT” leaders do</a:t>
              </a:r>
            </a:p>
          </p:txBody>
        </p:sp>
      </p:grpSp>
      <p:sp>
        <p:nvSpPr>
          <p:cNvPr id="46" name="Text Box 3"/>
          <p:cNvSpPr txBox="1">
            <a:spLocks noChangeArrowheads="1"/>
          </p:cNvSpPr>
          <p:nvPr/>
        </p:nvSpPr>
        <p:spPr bwMode="auto">
          <a:xfrm>
            <a:off x="1682593" y="4624619"/>
            <a:ext cx="2350994" cy="27331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AU" altLang="en-US" sz="1050" dirty="0">
                <a:solidFill>
                  <a:srgbClr val="000000"/>
                </a:solidFill>
                <a:latin typeface="Calibri" panose="020F0502020204030204" pitchFamily="34" charset="0"/>
              </a:rPr>
              <a:t>AITSL professional standards for teachers</a:t>
            </a:r>
            <a:endParaRPr lang="en-US" altLang="en-US" sz="1050" dirty="0">
              <a:latin typeface="Arial" panose="020B0604020202020204" pitchFamily="34" charset="0"/>
            </a:endParaRPr>
          </a:p>
        </p:txBody>
      </p:sp>
      <p:sp>
        <p:nvSpPr>
          <p:cNvPr id="47" name="Text Box 3"/>
          <p:cNvSpPr txBox="1">
            <a:spLocks noChangeArrowheads="1"/>
          </p:cNvSpPr>
          <p:nvPr/>
        </p:nvSpPr>
        <p:spPr bwMode="auto">
          <a:xfrm>
            <a:off x="8151934" y="666811"/>
            <a:ext cx="767816" cy="861444"/>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AU" altLang="en-US" sz="1050" dirty="0">
                <a:solidFill>
                  <a:srgbClr val="000000"/>
                </a:solidFill>
                <a:latin typeface="Calibri" panose="020F0502020204030204" pitchFamily="34" charset="0"/>
              </a:rPr>
              <a:t>A vision for learners and learning in Lutheran schools</a:t>
            </a:r>
            <a:endParaRPr lang="en-US" altLang="en-US" sz="1050" dirty="0">
              <a:latin typeface="Arial" panose="020B0604020202020204" pitchFamily="34" charset="0"/>
            </a:endParaRPr>
          </a:p>
        </p:txBody>
      </p:sp>
      <p:cxnSp>
        <p:nvCxnSpPr>
          <p:cNvPr id="48" name="Straight Arrow Connector 47"/>
          <p:cNvCxnSpPr>
            <a:stCxn id="47" idx="1"/>
          </p:cNvCxnSpPr>
          <p:nvPr/>
        </p:nvCxnSpPr>
        <p:spPr>
          <a:xfrm flipH="1">
            <a:off x="7812323" y="1097532"/>
            <a:ext cx="339611" cy="14360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4" idx="1"/>
          </p:cNvCxnSpPr>
          <p:nvPr/>
        </p:nvCxnSpPr>
        <p:spPr>
          <a:xfrm flipH="1" flipV="1">
            <a:off x="2072883" y="3997321"/>
            <a:ext cx="281278" cy="635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72641" y="3197522"/>
            <a:ext cx="628436" cy="1127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78474" y="3170809"/>
            <a:ext cx="543425" cy="3311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 idx="3"/>
          </p:cNvCxnSpPr>
          <p:nvPr/>
        </p:nvCxnSpPr>
        <p:spPr>
          <a:xfrm flipV="1">
            <a:off x="1035250" y="2231013"/>
            <a:ext cx="979289" cy="3961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5" idx="1"/>
          </p:cNvCxnSpPr>
          <p:nvPr/>
        </p:nvCxnSpPr>
        <p:spPr>
          <a:xfrm flipV="1">
            <a:off x="636730" y="854067"/>
            <a:ext cx="2958266" cy="14398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3766168" y="908390"/>
            <a:ext cx="51566" cy="3716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 idx="2"/>
          </p:cNvCxnSpPr>
          <p:nvPr/>
        </p:nvCxnSpPr>
        <p:spPr>
          <a:xfrm>
            <a:off x="693989" y="1241190"/>
            <a:ext cx="944748" cy="1267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864953" y="1118970"/>
            <a:ext cx="1130756" cy="9954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4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 </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724442"/>
            <a:ext cx="8332537" cy="3340616"/>
          </a:xfrm>
        </p:spPr>
        <p:txBody>
          <a:bodyPr>
            <a:normAutofit/>
          </a:bodyPr>
          <a:lstStyle/>
          <a:p>
            <a:pPr lvl="1"/>
            <a:r>
              <a:rPr lang="en-AU" sz="1800" b="1" dirty="0">
                <a:solidFill>
                  <a:schemeClr val="tx1"/>
                </a:solidFill>
              </a:rPr>
              <a:t>A SIF writing group was formed that included three principals from each region and a regional representative</a:t>
            </a:r>
          </a:p>
          <a:p>
            <a:pPr lvl="1"/>
            <a:r>
              <a:rPr lang="en-AU" sz="1800" b="1" dirty="0">
                <a:solidFill>
                  <a:schemeClr val="tx1"/>
                </a:solidFill>
              </a:rPr>
              <a:t>A range of documents were studied including:</a:t>
            </a:r>
          </a:p>
          <a:p>
            <a:pPr marL="457200" lvl="1" indent="0">
              <a:buNone/>
            </a:pPr>
            <a:r>
              <a:rPr lang="en-AU" sz="1800" dirty="0">
                <a:solidFill>
                  <a:schemeClr val="tx1"/>
                </a:solidFill>
              </a:rPr>
              <a:t>	QASF Quality Adventist Schools Review and Improvement Framework </a:t>
            </a:r>
          </a:p>
          <a:p>
            <a:pPr marL="457200" lvl="1" indent="0">
              <a:buNone/>
            </a:pPr>
            <a:r>
              <a:rPr lang="en-AU" sz="1800" dirty="0">
                <a:solidFill>
                  <a:schemeClr val="tx1"/>
                </a:solidFill>
              </a:rPr>
              <a:t>	ACER National School Improvement Tool</a:t>
            </a:r>
          </a:p>
          <a:p>
            <a:pPr marL="457200" lvl="1" indent="0">
              <a:buNone/>
            </a:pPr>
            <a:r>
              <a:rPr lang="en-AU" sz="1800" dirty="0">
                <a:solidFill>
                  <a:schemeClr val="tx1"/>
                </a:solidFill>
              </a:rPr>
              <a:t>	CIF Continuous Improvement Framework for Catholic Schools</a:t>
            </a:r>
          </a:p>
          <a:p>
            <a:pPr marL="457200" lvl="1" indent="0">
              <a:buNone/>
            </a:pPr>
            <a:r>
              <a:rPr lang="en-AU" sz="1800" dirty="0">
                <a:solidFill>
                  <a:schemeClr val="tx1"/>
                </a:solidFill>
              </a:rPr>
              <a:t>	Various state and regional improvement guides</a:t>
            </a:r>
          </a:p>
          <a:p>
            <a:pPr marL="457200" lvl="1" indent="0">
              <a:buNone/>
            </a:pPr>
            <a:endParaRPr lang="en-AU" sz="1800" dirty="0"/>
          </a:p>
        </p:txBody>
      </p:sp>
      <p:sp>
        <p:nvSpPr>
          <p:cNvPr id="4" name="Text Placeholder 3"/>
          <p:cNvSpPr>
            <a:spLocks noGrp="1"/>
          </p:cNvSpPr>
          <p:nvPr>
            <p:ph type="body" idx="10"/>
          </p:nvPr>
        </p:nvSpPr>
        <p:spPr/>
        <p:txBody>
          <a:bodyPr>
            <a:normAutofit/>
          </a:bodyPr>
          <a:lstStyle/>
          <a:p>
            <a:r>
              <a:rPr lang="en-AU" sz="2000" dirty="0"/>
              <a:t>The process:</a:t>
            </a:r>
          </a:p>
        </p:txBody>
      </p:sp>
    </p:spTree>
    <p:extLst>
      <p:ext uri="{BB962C8B-B14F-4D97-AF65-F5344CB8AC3E}">
        <p14:creationId xmlns:p14="http://schemas.microsoft.com/office/powerpoint/2010/main" val="16883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724442"/>
            <a:ext cx="8332537" cy="3340616"/>
          </a:xfrm>
        </p:spPr>
        <p:txBody>
          <a:bodyPr>
            <a:normAutofit/>
          </a:bodyPr>
          <a:lstStyle/>
          <a:p>
            <a:pPr lvl="1"/>
            <a:endParaRPr lang="en-AU" sz="1800" b="1" dirty="0">
              <a:solidFill>
                <a:schemeClr val="tx1"/>
              </a:solidFill>
            </a:endParaRPr>
          </a:p>
          <a:p>
            <a:pPr lvl="1"/>
            <a:r>
              <a:rPr lang="en-AU" sz="1800" b="1" dirty="0">
                <a:solidFill>
                  <a:schemeClr val="tx1"/>
                </a:solidFill>
              </a:rPr>
              <a:t>The SIF writing group met</a:t>
            </a:r>
          </a:p>
          <a:p>
            <a:pPr lvl="1"/>
            <a:r>
              <a:rPr lang="en-AU" sz="1800" b="1" dirty="0">
                <a:solidFill>
                  <a:schemeClr val="tx1"/>
                </a:solidFill>
              </a:rPr>
              <a:t>Two 2-day workshops were held to begin the process:</a:t>
            </a:r>
          </a:p>
          <a:p>
            <a:pPr marL="457200" lvl="1" indent="0">
              <a:lnSpc>
                <a:spcPct val="100000"/>
              </a:lnSpc>
              <a:spcBef>
                <a:spcPts val="0"/>
              </a:spcBef>
              <a:spcAft>
                <a:spcPts val="0"/>
              </a:spcAft>
              <a:buNone/>
            </a:pPr>
            <a:r>
              <a:rPr lang="en-AU" sz="1800" dirty="0">
                <a:solidFill>
                  <a:schemeClr val="tx1"/>
                </a:solidFill>
              </a:rPr>
              <a:t>	To determine school needs – If a SIF was created what were the 	</a:t>
            </a:r>
          </a:p>
          <a:p>
            <a:pPr marL="457200" lvl="1" indent="0">
              <a:lnSpc>
                <a:spcPct val="100000"/>
              </a:lnSpc>
              <a:spcBef>
                <a:spcPts val="0"/>
              </a:spcBef>
              <a:spcAft>
                <a:spcPts val="0"/>
              </a:spcAft>
              <a:buNone/>
            </a:pPr>
            <a:r>
              <a:rPr lang="en-AU" sz="1800" dirty="0">
                <a:solidFill>
                  <a:schemeClr val="tx1"/>
                </a:solidFill>
              </a:rPr>
              <a:t>	key factors to consider?</a:t>
            </a:r>
          </a:p>
          <a:p>
            <a:pPr marL="457200" lvl="1" indent="0">
              <a:buNone/>
            </a:pPr>
            <a:r>
              <a:rPr lang="en-AU" sz="1800" dirty="0"/>
              <a:t>	</a:t>
            </a:r>
          </a:p>
        </p:txBody>
      </p:sp>
      <p:sp>
        <p:nvSpPr>
          <p:cNvPr id="4" name="Text Placeholder 3"/>
          <p:cNvSpPr>
            <a:spLocks noGrp="1"/>
          </p:cNvSpPr>
          <p:nvPr>
            <p:ph type="body" idx="10"/>
          </p:nvPr>
        </p:nvSpPr>
        <p:spPr/>
        <p:txBody>
          <a:bodyPr>
            <a:normAutofit/>
          </a:bodyPr>
          <a:lstStyle/>
          <a:p>
            <a:r>
              <a:rPr lang="en-AU" sz="2000" dirty="0"/>
              <a:t>The process:</a:t>
            </a:r>
          </a:p>
        </p:txBody>
      </p:sp>
    </p:spTree>
    <p:extLst>
      <p:ext uri="{BB962C8B-B14F-4D97-AF65-F5344CB8AC3E}">
        <p14:creationId xmlns:p14="http://schemas.microsoft.com/office/powerpoint/2010/main" val="159611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724442"/>
            <a:ext cx="8332537" cy="3340616"/>
          </a:xfrm>
        </p:spPr>
        <p:txBody>
          <a:bodyPr>
            <a:normAutofit/>
          </a:bodyPr>
          <a:lstStyle/>
          <a:p>
            <a:pPr marL="457200" lvl="1" indent="0">
              <a:buNone/>
            </a:pPr>
            <a:r>
              <a:rPr lang="en-AU" sz="2000" b="1" dirty="0">
                <a:solidFill>
                  <a:schemeClr val="tx1"/>
                </a:solidFill>
                <a:latin typeface="Arial" panose="020B0604020202020204" pitchFamily="34" charset="0"/>
              </a:rPr>
              <a:t>Key factors:</a:t>
            </a:r>
          </a:p>
          <a:p>
            <a:pPr>
              <a:lnSpc>
                <a:spcPct val="107000"/>
              </a:lnSpc>
              <a:spcAft>
                <a:spcPts val="800"/>
              </a:spcAft>
            </a:pPr>
            <a:r>
              <a:rPr lang="en-AU" sz="2000" dirty="0">
                <a:latin typeface="Arial" panose="020B0604020202020204" pitchFamily="34" charset="0"/>
                <a:ea typeface="Calibri" panose="020F0502020204030204" pitchFamily="34" charset="0"/>
                <a:cs typeface="Times New Roman" panose="02020603050405020304" pitchFamily="18" charset="0"/>
              </a:rPr>
              <a:t>	A focus on growth and improvement </a:t>
            </a:r>
          </a:p>
          <a:p>
            <a:pPr>
              <a:lnSpc>
                <a:spcPct val="107000"/>
              </a:lnSpc>
              <a:spcAft>
                <a:spcPts val="800"/>
              </a:spcAft>
            </a:pPr>
            <a:r>
              <a:rPr lang="en-AU" sz="2000" dirty="0">
                <a:latin typeface="Arial" panose="020B0604020202020204" pitchFamily="34" charset="0"/>
                <a:ea typeface="Calibri" panose="020F0502020204030204" pitchFamily="34" charset="0"/>
                <a:cs typeface="Times New Roman" panose="02020603050405020304" pitchFamily="18" charset="0"/>
              </a:rPr>
              <a:t>	A consistent Lutheran sector approach</a:t>
            </a:r>
          </a:p>
          <a:p>
            <a:pPr>
              <a:lnSpc>
                <a:spcPct val="107000"/>
              </a:lnSpc>
              <a:spcAft>
                <a:spcPts val="800"/>
              </a:spcAft>
            </a:pPr>
            <a:r>
              <a:rPr lang="en-AU" sz="2000" dirty="0">
                <a:latin typeface="Arial" panose="020B0604020202020204" pitchFamily="34" charset="0"/>
                <a:ea typeface="Calibri" panose="020F0502020204030204" pitchFamily="34" charset="0"/>
                <a:cs typeface="Times New Roman" panose="02020603050405020304" pitchFamily="18" charset="0"/>
              </a:rPr>
              <a:t>	Student centred with a focus on quality student learning</a:t>
            </a:r>
          </a:p>
          <a:p>
            <a:pPr>
              <a:lnSpc>
                <a:spcPct val="107000"/>
              </a:lnSpc>
              <a:spcAft>
                <a:spcPts val="800"/>
              </a:spcAft>
            </a:pPr>
            <a:r>
              <a:rPr lang="en-AU" sz="2000" dirty="0">
                <a:latin typeface="Arial" panose="020B0604020202020204" pitchFamily="34" charset="0"/>
                <a:ea typeface="Calibri" panose="020F0502020204030204" pitchFamily="34" charset="0"/>
                <a:cs typeface="Times New Roman" panose="02020603050405020304" pitchFamily="18" charset="0"/>
              </a:rPr>
              <a:t>	An standardised accountability tool </a:t>
            </a:r>
          </a:p>
          <a:p>
            <a:pPr>
              <a:lnSpc>
                <a:spcPct val="107000"/>
              </a:lnSpc>
              <a:spcAft>
                <a:spcPts val="800"/>
              </a:spcAft>
            </a:pPr>
            <a:r>
              <a:rPr lang="en-AU" sz="2000" dirty="0">
                <a:latin typeface="Arial" panose="020B0604020202020204" pitchFamily="34" charset="0"/>
                <a:ea typeface="Calibri" panose="020F0502020204030204" pitchFamily="34" charset="0"/>
                <a:cs typeface="Times New Roman" panose="02020603050405020304" pitchFamily="18" charset="0"/>
              </a:rPr>
              <a:t>	A cycle of ongoing improving and growth</a:t>
            </a:r>
          </a:p>
          <a:p>
            <a:pPr marL="457200" lvl="1" indent="0">
              <a:buNone/>
            </a:pPr>
            <a:r>
              <a:rPr lang="en-AU" sz="1800" dirty="0">
                <a:solidFill>
                  <a:schemeClr val="tx1"/>
                </a:solidFill>
              </a:rPr>
              <a:t>	</a:t>
            </a:r>
          </a:p>
        </p:txBody>
      </p:sp>
      <p:sp>
        <p:nvSpPr>
          <p:cNvPr id="4" name="Text Placeholder 3"/>
          <p:cNvSpPr>
            <a:spLocks noGrp="1"/>
          </p:cNvSpPr>
          <p:nvPr>
            <p:ph type="body" idx="10"/>
          </p:nvPr>
        </p:nvSpPr>
        <p:spPr/>
        <p:txBody>
          <a:bodyPr>
            <a:normAutofit/>
          </a:bodyPr>
          <a:lstStyle/>
          <a:p>
            <a:r>
              <a:rPr lang="en-AU" sz="2000" dirty="0"/>
              <a:t>The process:</a:t>
            </a:r>
          </a:p>
        </p:txBody>
      </p:sp>
    </p:spTree>
    <p:extLst>
      <p:ext uri="{BB962C8B-B14F-4D97-AF65-F5344CB8AC3E}">
        <p14:creationId xmlns:p14="http://schemas.microsoft.com/office/powerpoint/2010/main" val="398369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724442"/>
            <a:ext cx="8332537" cy="3340616"/>
          </a:xfrm>
        </p:spPr>
        <p:txBody>
          <a:bodyPr>
            <a:normAutofit/>
          </a:bodyPr>
          <a:lstStyle/>
          <a:p>
            <a:pPr lvl="1"/>
            <a:r>
              <a:rPr lang="en-AU" sz="1800" b="1" dirty="0">
                <a:solidFill>
                  <a:schemeClr val="tx1"/>
                </a:solidFill>
              </a:rPr>
              <a:t>The SIF writing group process:</a:t>
            </a:r>
          </a:p>
          <a:p>
            <a:pPr marL="457200" lvl="1" indent="0">
              <a:lnSpc>
                <a:spcPct val="100000"/>
              </a:lnSpc>
              <a:spcBef>
                <a:spcPts val="0"/>
              </a:spcBef>
              <a:spcAft>
                <a:spcPts val="0"/>
              </a:spcAft>
              <a:buNone/>
            </a:pPr>
            <a:r>
              <a:rPr lang="en-AU" sz="1800" dirty="0">
                <a:solidFill>
                  <a:schemeClr val="tx1"/>
                </a:solidFill>
              </a:rPr>
              <a:t>	How do we go about creating a document that will support Lutheran </a:t>
            </a:r>
          </a:p>
          <a:p>
            <a:pPr marL="457200" lvl="1" indent="0">
              <a:lnSpc>
                <a:spcPct val="100000"/>
              </a:lnSpc>
              <a:spcBef>
                <a:spcPts val="0"/>
              </a:spcBef>
              <a:spcAft>
                <a:spcPts val="0"/>
              </a:spcAft>
              <a:buNone/>
            </a:pPr>
            <a:r>
              <a:rPr lang="en-AU" sz="1800" dirty="0">
                <a:solidFill>
                  <a:schemeClr val="tx1"/>
                </a:solidFill>
              </a:rPr>
              <a:t>	schools work towards school improvement in their workplace?</a:t>
            </a:r>
          </a:p>
          <a:p>
            <a:pPr marL="457200" lvl="1" indent="0">
              <a:lnSpc>
                <a:spcPct val="100000"/>
              </a:lnSpc>
              <a:spcBef>
                <a:spcPts val="0"/>
              </a:spcBef>
              <a:spcAft>
                <a:spcPts val="0"/>
              </a:spcAft>
              <a:buNone/>
            </a:pPr>
            <a:r>
              <a:rPr lang="en-AU" sz="1800" dirty="0">
                <a:solidFill>
                  <a:schemeClr val="tx1"/>
                </a:solidFill>
              </a:rPr>
              <a:t>	What is needed in this document?</a:t>
            </a:r>
          </a:p>
          <a:p>
            <a:pPr marL="457200" lvl="1" indent="0">
              <a:buNone/>
            </a:pPr>
            <a:r>
              <a:rPr lang="en-AU" sz="1800" dirty="0"/>
              <a:t>	</a:t>
            </a:r>
          </a:p>
        </p:txBody>
      </p:sp>
      <p:sp>
        <p:nvSpPr>
          <p:cNvPr id="4" name="Text Placeholder 3"/>
          <p:cNvSpPr>
            <a:spLocks noGrp="1"/>
          </p:cNvSpPr>
          <p:nvPr>
            <p:ph type="body" idx="10"/>
          </p:nvPr>
        </p:nvSpPr>
        <p:spPr/>
        <p:txBody>
          <a:bodyPr>
            <a:normAutofit/>
          </a:bodyPr>
          <a:lstStyle/>
          <a:p>
            <a:r>
              <a:rPr lang="en-AU" sz="2000" dirty="0"/>
              <a:t>The process:</a:t>
            </a:r>
          </a:p>
        </p:txBody>
      </p:sp>
    </p:spTree>
    <p:extLst>
      <p:ext uri="{BB962C8B-B14F-4D97-AF65-F5344CB8AC3E}">
        <p14:creationId xmlns:p14="http://schemas.microsoft.com/office/powerpoint/2010/main" val="17115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200" dirty="0">
                <a:solidFill>
                  <a:schemeClr val="tx1"/>
                </a:solidFill>
              </a:rPr>
              <a:t/>
            </a:r>
            <a:br>
              <a:rPr lang="en-AU" sz="3200" dirty="0">
                <a:solidFill>
                  <a:schemeClr val="tx1"/>
                </a:solidFill>
              </a:rPr>
            </a:br>
            <a:r>
              <a:rPr lang="en-AU" sz="3600" dirty="0"/>
              <a:t>The SIF connects with:</a:t>
            </a:r>
            <a:endParaRPr lang="en-AU" dirty="0"/>
          </a:p>
        </p:txBody>
      </p:sp>
      <p:sp>
        <p:nvSpPr>
          <p:cNvPr id="3" name="Content Placeholder 2"/>
          <p:cNvSpPr>
            <a:spLocks noGrp="1"/>
          </p:cNvSpPr>
          <p:nvPr>
            <p:ph idx="1"/>
          </p:nvPr>
        </p:nvSpPr>
        <p:spPr>
          <a:xfrm>
            <a:off x="364538" y="1605848"/>
            <a:ext cx="8337010" cy="2890292"/>
          </a:xfrm>
          <a:noFill/>
        </p:spPr>
        <p:txBody>
          <a:bodyPr>
            <a:normAutofit fontScale="92500" lnSpcReduction="10000"/>
          </a:bodyPr>
          <a:lstStyle/>
          <a:p>
            <a:pPr marL="0" indent="0">
              <a:buNone/>
            </a:pPr>
            <a:r>
              <a:rPr lang="en-AU" dirty="0"/>
              <a:t>LEA strategic plan</a:t>
            </a:r>
          </a:p>
          <a:p>
            <a:pPr marL="0" indent="0">
              <a:spcBef>
                <a:spcPts val="300"/>
              </a:spcBef>
              <a:buNone/>
            </a:pPr>
            <a:endParaRPr lang="en-AU" sz="2400" dirty="0"/>
          </a:p>
          <a:p>
            <a:pPr>
              <a:spcBef>
                <a:spcPts val="300"/>
              </a:spcBef>
            </a:pPr>
            <a:r>
              <a:rPr lang="en-AU" sz="2400" b="1" dirty="0">
                <a:ea typeface="ヒラギノ角ゴ Pro W3" charset="-128"/>
              </a:rPr>
              <a:t>THEME 1</a:t>
            </a:r>
            <a:r>
              <a:rPr lang="en-AU" sz="2400" dirty="0">
                <a:ea typeface="ヒラギノ角ゴ Pro W3" charset="-128"/>
              </a:rPr>
              <a:t>:  Strengthening Lutheran identity</a:t>
            </a:r>
          </a:p>
          <a:p>
            <a:pPr marL="0" indent="0">
              <a:spcBef>
                <a:spcPts val="300"/>
              </a:spcBef>
              <a:buNone/>
            </a:pPr>
            <a:endParaRPr lang="en-AU" sz="2400" dirty="0">
              <a:ea typeface="ヒラギノ角ゴ Pro W3" charset="-128"/>
            </a:endParaRPr>
          </a:p>
          <a:p>
            <a:pPr>
              <a:spcBef>
                <a:spcPts val="300"/>
              </a:spcBef>
            </a:pPr>
            <a:r>
              <a:rPr lang="en-AU" sz="2400" b="1" dirty="0">
                <a:ea typeface="ヒラギノ角ゴ Pro W3" charset="-128"/>
              </a:rPr>
              <a:t>THEME 2</a:t>
            </a:r>
            <a:r>
              <a:rPr lang="en-AU" sz="2400" dirty="0">
                <a:ea typeface="ヒラギノ角ゴ Pro W3" charset="-128"/>
              </a:rPr>
              <a:t>:  Strengthening and celebrating thriving learning communities</a:t>
            </a:r>
          </a:p>
          <a:p>
            <a:pPr>
              <a:spcBef>
                <a:spcPts val="300"/>
              </a:spcBef>
            </a:pPr>
            <a:endParaRPr lang="en-AU" sz="2400" dirty="0">
              <a:ea typeface="ヒラギノ角ゴ Pro W3" charset="-128"/>
            </a:endParaRPr>
          </a:p>
          <a:p>
            <a:pPr>
              <a:spcBef>
                <a:spcPts val="300"/>
              </a:spcBef>
            </a:pPr>
            <a:r>
              <a:rPr lang="en-AU" sz="2400" b="1" dirty="0">
                <a:ea typeface="ヒラギノ角ゴ Pro W3" charset="-128"/>
              </a:rPr>
              <a:t>THEME 3</a:t>
            </a:r>
            <a:r>
              <a:rPr lang="en-AU" sz="2400" dirty="0">
                <a:ea typeface="ヒラギノ角ゴ Pro W3" charset="-128"/>
              </a:rPr>
              <a:t>:  Ensuring long term system sustainability</a:t>
            </a:r>
          </a:p>
          <a:p>
            <a:pPr marL="0" indent="0">
              <a:buNone/>
            </a:pPr>
            <a:endParaRPr lang="en-AU" sz="2600" dirty="0"/>
          </a:p>
        </p:txBody>
      </p:sp>
    </p:spTree>
    <p:extLst>
      <p:ext uri="{BB962C8B-B14F-4D97-AF65-F5344CB8AC3E}">
        <p14:creationId xmlns:p14="http://schemas.microsoft.com/office/powerpoint/2010/main" val="88649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702067"/>
            <a:ext cx="8236284" cy="2975237"/>
          </a:xfrm>
        </p:spPr>
        <p:txBody>
          <a:bodyPr>
            <a:normAutofit fontScale="25000" lnSpcReduction="20000"/>
          </a:bodyPr>
          <a:lstStyle/>
          <a:p>
            <a:pPr marL="457200" lvl="1" indent="0">
              <a:buNone/>
            </a:pPr>
            <a:r>
              <a:rPr lang="en-AU" sz="7200" b="1" dirty="0">
                <a:solidFill>
                  <a:schemeClr val="tx1"/>
                </a:solidFill>
              </a:rPr>
              <a:t>VOCATIONAL PRACTICES (VP):</a:t>
            </a:r>
          </a:p>
          <a:p>
            <a:pPr lvl="1">
              <a:lnSpc>
                <a:spcPct val="120000"/>
              </a:lnSpc>
              <a:spcBef>
                <a:spcPts val="100"/>
              </a:spcBef>
              <a:spcAft>
                <a:spcPts val="100"/>
              </a:spcAft>
            </a:pPr>
            <a:r>
              <a:rPr lang="en-AU" sz="7200" dirty="0">
                <a:solidFill>
                  <a:schemeClr val="tx1"/>
                </a:solidFill>
              </a:rPr>
              <a:t>Excellence in learning</a:t>
            </a:r>
          </a:p>
          <a:p>
            <a:pPr lvl="1">
              <a:lnSpc>
                <a:spcPct val="120000"/>
              </a:lnSpc>
              <a:spcBef>
                <a:spcPts val="100"/>
              </a:spcBef>
              <a:spcAft>
                <a:spcPts val="100"/>
              </a:spcAft>
            </a:pPr>
            <a:r>
              <a:rPr lang="en-AU" sz="7200" dirty="0">
                <a:solidFill>
                  <a:schemeClr val="tx1"/>
                </a:solidFill>
              </a:rPr>
              <a:t>Ongoing improvement and innovation</a:t>
            </a:r>
          </a:p>
          <a:p>
            <a:pPr lvl="1">
              <a:lnSpc>
                <a:spcPct val="120000"/>
              </a:lnSpc>
              <a:spcBef>
                <a:spcPts val="100"/>
              </a:spcBef>
              <a:spcAft>
                <a:spcPts val="100"/>
              </a:spcAft>
            </a:pPr>
            <a:r>
              <a:rPr lang="en-AU" sz="7200" dirty="0">
                <a:solidFill>
                  <a:schemeClr val="tx1"/>
                </a:solidFill>
              </a:rPr>
              <a:t>Strengthening Lutheran identity</a:t>
            </a:r>
          </a:p>
          <a:p>
            <a:pPr lvl="1">
              <a:lnSpc>
                <a:spcPct val="120000"/>
              </a:lnSpc>
              <a:spcBef>
                <a:spcPts val="100"/>
              </a:spcBef>
              <a:spcAft>
                <a:spcPts val="100"/>
              </a:spcAft>
            </a:pPr>
            <a:r>
              <a:rPr lang="en-AU" sz="7200" dirty="0">
                <a:solidFill>
                  <a:schemeClr val="tx1"/>
                </a:solidFill>
              </a:rPr>
              <a:t>Community building</a:t>
            </a:r>
          </a:p>
          <a:p>
            <a:pPr lvl="1">
              <a:lnSpc>
                <a:spcPct val="120000"/>
              </a:lnSpc>
              <a:spcBef>
                <a:spcPts val="100"/>
              </a:spcBef>
              <a:spcAft>
                <a:spcPts val="100"/>
              </a:spcAft>
            </a:pPr>
            <a:r>
              <a:rPr lang="en-AU" sz="7200" dirty="0">
                <a:solidFill>
                  <a:schemeClr val="tx1"/>
                </a:solidFill>
              </a:rPr>
              <a:t>Leading effective organisation and management</a:t>
            </a:r>
          </a:p>
          <a:p>
            <a:pPr marL="457200" lvl="1" indent="0">
              <a:lnSpc>
                <a:spcPct val="120000"/>
              </a:lnSpc>
              <a:spcBef>
                <a:spcPts val="100"/>
              </a:spcBef>
              <a:spcAft>
                <a:spcPts val="100"/>
              </a:spcAft>
              <a:buNone/>
            </a:pPr>
            <a:r>
              <a:rPr lang="en-AU" sz="7200" dirty="0">
                <a:solidFill>
                  <a:schemeClr val="tx1"/>
                </a:solidFill>
              </a:rPr>
              <a:t>What are the indicators of effectiveness (fundamentally important aspects) under each of the VP elements that Lutheran schools need to address to give direction to school improvement? </a:t>
            </a:r>
          </a:p>
        </p:txBody>
      </p:sp>
      <p:sp>
        <p:nvSpPr>
          <p:cNvPr id="4" name="Text Placeholder 3"/>
          <p:cNvSpPr>
            <a:spLocks noGrp="1"/>
          </p:cNvSpPr>
          <p:nvPr>
            <p:ph type="body" idx="10"/>
          </p:nvPr>
        </p:nvSpPr>
        <p:spPr/>
        <p:txBody>
          <a:bodyPr>
            <a:normAutofit/>
          </a:bodyPr>
          <a:lstStyle/>
          <a:p>
            <a:r>
              <a:rPr lang="en-AU" sz="2000" i="1" dirty="0"/>
              <a:t>Growing deep </a:t>
            </a:r>
            <a:r>
              <a:rPr lang="en-AU" sz="2000" dirty="0"/>
              <a:t>vocational practices</a:t>
            </a:r>
          </a:p>
        </p:txBody>
      </p:sp>
    </p:spTree>
    <p:extLst>
      <p:ext uri="{BB962C8B-B14F-4D97-AF65-F5344CB8AC3E}">
        <p14:creationId xmlns:p14="http://schemas.microsoft.com/office/powerpoint/2010/main" val="422830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622544"/>
            <a:ext cx="8500979" cy="3379762"/>
          </a:xfrm>
        </p:spPr>
        <p:txBody>
          <a:bodyPr>
            <a:normAutofit/>
          </a:bodyPr>
          <a:lstStyle/>
          <a:p>
            <a:pPr marL="457200" lvl="1" indent="0">
              <a:buNone/>
            </a:pPr>
            <a:r>
              <a:rPr lang="en-AU" sz="2000" dirty="0">
                <a:solidFill>
                  <a:schemeClr val="tx1"/>
                </a:solidFill>
              </a:rPr>
              <a:t>These indicators of effectiveness will help schools to know:</a:t>
            </a:r>
          </a:p>
          <a:p>
            <a:pPr lvl="1"/>
            <a:r>
              <a:rPr lang="en-AU" sz="2000" dirty="0">
                <a:solidFill>
                  <a:schemeClr val="tx1"/>
                </a:solidFill>
              </a:rPr>
              <a:t>How we are going</a:t>
            </a:r>
          </a:p>
          <a:p>
            <a:pPr lvl="1"/>
            <a:r>
              <a:rPr lang="en-AU" sz="2000" dirty="0">
                <a:solidFill>
                  <a:schemeClr val="tx1"/>
                </a:solidFill>
              </a:rPr>
              <a:t>How we know</a:t>
            </a:r>
          </a:p>
          <a:p>
            <a:pPr lvl="1"/>
            <a:r>
              <a:rPr lang="en-AU" sz="2000" dirty="0">
                <a:solidFill>
                  <a:schemeClr val="tx1"/>
                </a:solidFill>
              </a:rPr>
              <a:t>How we move forward for improvement</a:t>
            </a:r>
          </a:p>
          <a:p>
            <a:pPr marL="457200" lvl="1" indent="0">
              <a:lnSpc>
                <a:spcPct val="100000"/>
              </a:lnSpc>
              <a:spcBef>
                <a:spcPts val="100"/>
              </a:spcBef>
              <a:spcAft>
                <a:spcPts val="100"/>
              </a:spcAft>
              <a:buNone/>
            </a:pPr>
            <a:r>
              <a:rPr lang="en-AU" sz="2000" dirty="0">
                <a:solidFill>
                  <a:schemeClr val="tx1"/>
                </a:solidFill>
              </a:rPr>
              <a:t>What is the evidence that schools can use to determine </a:t>
            </a:r>
          </a:p>
          <a:p>
            <a:pPr marL="457200" lvl="1" indent="0">
              <a:lnSpc>
                <a:spcPct val="100000"/>
              </a:lnSpc>
              <a:spcBef>
                <a:spcPts val="100"/>
              </a:spcBef>
              <a:spcAft>
                <a:spcPts val="100"/>
              </a:spcAft>
              <a:buNone/>
            </a:pPr>
            <a:r>
              <a:rPr lang="en-AU" sz="2000" dirty="0">
                <a:solidFill>
                  <a:schemeClr val="tx1"/>
                </a:solidFill>
              </a:rPr>
              <a:t>the above?</a:t>
            </a:r>
          </a:p>
          <a:p>
            <a:pPr marL="457200" lvl="1" indent="0">
              <a:buNone/>
            </a:pPr>
            <a:endParaRPr lang="en-AU" sz="2000" dirty="0"/>
          </a:p>
        </p:txBody>
      </p:sp>
      <p:sp>
        <p:nvSpPr>
          <p:cNvPr id="4" name="Text Placeholder 3"/>
          <p:cNvSpPr>
            <a:spLocks noGrp="1"/>
          </p:cNvSpPr>
          <p:nvPr>
            <p:ph type="body" idx="10"/>
          </p:nvPr>
        </p:nvSpPr>
        <p:spPr/>
        <p:txBody>
          <a:bodyPr>
            <a:normAutofit/>
          </a:bodyPr>
          <a:lstStyle/>
          <a:p>
            <a:r>
              <a:rPr lang="en-AU" dirty="0"/>
              <a:t>The process:</a:t>
            </a:r>
          </a:p>
        </p:txBody>
      </p:sp>
    </p:spTree>
    <p:extLst>
      <p:ext uri="{BB962C8B-B14F-4D97-AF65-F5344CB8AC3E}">
        <p14:creationId xmlns:p14="http://schemas.microsoft.com/office/powerpoint/2010/main" val="255689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SIF</a:t>
            </a:r>
            <a:r>
              <a:rPr lang="en-AU" sz="2800" dirty="0">
                <a:solidFill>
                  <a:prstClr val="white"/>
                </a:solidFill>
              </a:rPr>
              <a:t>– School Improvement Framework </a:t>
            </a:r>
            <a:endParaRPr lang="en-AU" sz="2800" dirty="0"/>
          </a:p>
        </p:txBody>
      </p:sp>
      <p:sp>
        <p:nvSpPr>
          <p:cNvPr id="3" name="Content Placeholder 2"/>
          <p:cNvSpPr>
            <a:spLocks noGrp="1"/>
          </p:cNvSpPr>
          <p:nvPr>
            <p:ph idx="1"/>
          </p:nvPr>
        </p:nvSpPr>
        <p:spPr>
          <a:xfrm>
            <a:off x="354263" y="1724442"/>
            <a:ext cx="8332537" cy="3277864"/>
          </a:xfrm>
        </p:spPr>
        <p:txBody>
          <a:bodyPr>
            <a:normAutofit/>
          </a:bodyPr>
          <a:lstStyle/>
          <a:p>
            <a:pPr marL="457200" lvl="1" indent="0">
              <a:buNone/>
            </a:pPr>
            <a:r>
              <a:rPr lang="en-AU" sz="2400" b="1" dirty="0">
                <a:solidFill>
                  <a:schemeClr val="tx1"/>
                </a:solidFill>
              </a:rPr>
              <a:t>The SIF rubric / rating scale</a:t>
            </a:r>
          </a:p>
          <a:p>
            <a:pPr marL="457200" lvl="1" indent="0">
              <a:buNone/>
            </a:pPr>
            <a:r>
              <a:rPr lang="en-AU" sz="2000" dirty="0">
                <a:solidFill>
                  <a:schemeClr val="tx1"/>
                </a:solidFill>
              </a:rPr>
              <a:t>The SIF team considered a rating scale:</a:t>
            </a:r>
          </a:p>
          <a:p>
            <a:pPr marL="457200" lvl="1" indent="0">
              <a:buNone/>
            </a:pPr>
            <a:r>
              <a:rPr lang="en-AU" sz="2000" dirty="0">
                <a:solidFill>
                  <a:schemeClr val="tx1"/>
                </a:solidFill>
              </a:rPr>
              <a:t> - How many levels?</a:t>
            </a:r>
          </a:p>
          <a:p>
            <a:pPr marL="457200" lvl="1" indent="0">
              <a:buNone/>
            </a:pPr>
            <a:r>
              <a:rPr lang="en-AU" sz="2000" dirty="0">
                <a:solidFill>
                  <a:schemeClr val="tx1"/>
                </a:solidFill>
              </a:rPr>
              <a:t> - What are the descriptors? </a:t>
            </a:r>
          </a:p>
          <a:p>
            <a:pPr marL="457200" lvl="1" indent="0">
              <a:buNone/>
            </a:pPr>
            <a:r>
              <a:rPr lang="en-AU" sz="2000" dirty="0">
                <a:solidFill>
                  <a:schemeClr val="tx1"/>
                </a:solidFill>
              </a:rPr>
              <a:t>- What are our priorities? (What does the data suggest?)</a:t>
            </a:r>
          </a:p>
          <a:p>
            <a:pPr marL="457200" lvl="1" indent="0">
              <a:buNone/>
            </a:pPr>
            <a:r>
              <a:rPr lang="en-AU" sz="2000" dirty="0">
                <a:solidFill>
                  <a:schemeClr val="tx1"/>
                </a:solidFill>
              </a:rPr>
              <a:t> - What else do we include? </a:t>
            </a:r>
          </a:p>
        </p:txBody>
      </p:sp>
      <p:sp>
        <p:nvSpPr>
          <p:cNvPr id="4" name="Text Placeholder 3"/>
          <p:cNvSpPr>
            <a:spLocks noGrp="1"/>
          </p:cNvSpPr>
          <p:nvPr>
            <p:ph type="body" idx="10"/>
          </p:nvPr>
        </p:nvSpPr>
        <p:spPr/>
        <p:txBody>
          <a:bodyPr>
            <a:normAutofit/>
          </a:bodyPr>
          <a:lstStyle/>
          <a:p>
            <a:r>
              <a:rPr lang="en-AU" dirty="0"/>
              <a:t>The process:</a:t>
            </a:r>
          </a:p>
        </p:txBody>
      </p:sp>
    </p:spTree>
    <p:extLst>
      <p:ext uri="{BB962C8B-B14F-4D97-AF65-F5344CB8AC3E}">
        <p14:creationId xmlns:p14="http://schemas.microsoft.com/office/powerpoint/2010/main" val="72631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54263" y="1757862"/>
            <a:ext cx="8332537" cy="3163680"/>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0" lvl="1" indent="0" defTabSz="914400">
              <a:lnSpc>
                <a:spcPct val="100000"/>
              </a:lnSpc>
              <a:spcBef>
                <a:spcPts val="0"/>
              </a:spcBef>
              <a:spcAft>
                <a:spcPts val="0"/>
              </a:spcAft>
              <a:buNone/>
              <a:defRPr/>
            </a:pPr>
            <a:r>
              <a:rPr lang="en-US" sz="2400" dirty="0">
                <a:solidFill>
                  <a:schemeClr val="tx1"/>
                </a:solidFill>
              </a:rPr>
              <a:t>Where to from here?</a:t>
            </a:r>
          </a:p>
          <a:p>
            <a:pPr marL="0" lvl="1" indent="0" defTabSz="914400">
              <a:lnSpc>
                <a:spcPct val="100000"/>
              </a:lnSpc>
              <a:spcBef>
                <a:spcPts val="0"/>
              </a:spcBef>
              <a:spcAft>
                <a:spcPts val="0"/>
              </a:spcAft>
              <a:buNone/>
              <a:defRPr/>
            </a:pPr>
            <a:endParaRPr lang="en-US" sz="2000" dirty="0">
              <a:solidFill>
                <a:schemeClr val="tx1"/>
              </a:solidFill>
            </a:endParaRPr>
          </a:p>
          <a:p>
            <a:pPr marL="285750" lvl="1" defTabSz="914400">
              <a:lnSpc>
                <a:spcPct val="100000"/>
              </a:lnSpc>
              <a:spcBef>
                <a:spcPts val="0"/>
              </a:spcBef>
              <a:spcAft>
                <a:spcPts val="0"/>
              </a:spcAft>
              <a:defRPr/>
            </a:pPr>
            <a:r>
              <a:rPr lang="en-US" sz="2000" dirty="0">
                <a:solidFill>
                  <a:schemeClr val="tx1"/>
                </a:solidFill>
              </a:rPr>
              <a:t>Send out to pilot schools to use and provide feedback</a:t>
            </a:r>
          </a:p>
          <a:p>
            <a:pPr marL="0" lvl="1" indent="0" defTabSz="914400">
              <a:lnSpc>
                <a:spcPct val="100000"/>
              </a:lnSpc>
              <a:spcBef>
                <a:spcPts val="0"/>
              </a:spcBef>
              <a:spcAft>
                <a:spcPts val="0"/>
              </a:spcAft>
              <a:buNone/>
              <a:defRPr/>
            </a:pPr>
            <a:r>
              <a:rPr lang="en-US" sz="2000" dirty="0">
                <a:solidFill>
                  <a:schemeClr val="tx1"/>
                </a:solidFill>
              </a:rPr>
              <a:t> </a:t>
            </a:r>
          </a:p>
          <a:p>
            <a:pPr marL="285750" lvl="1" defTabSz="914400">
              <a:lnSpc>
                <a:spcPct val="100000"/>
              </a:lnSpc>
              <a:spcBef>
                <a:spcPts val="0"/>
              </a:spcBef>
              <a:spcAft>
                <a:spcPts val="0"/>
              </a:spcAft>
              <a:defRPr/>
            </a:pPr>
            <a:r>
              <a:rPr lang="en-US" sz="2000" dirty="0">
                <a:solidFill>
                  <a:schemeClr val="tx1"/>
                </a:solidFill>
              </a:rPr>
              <a:t>Continue the process in 2017 using the feedback from the pilot schools</a:t>
            </a:r>
          </a:p>
          <a:p>
            <a:pPr marL="285750" lvl="1" defTabSz="914400">
              <a:lnSpc>
                <a:spcPct val="100000"/>
              </a:lnSpc>
              <a:spcBef>
                <a:spcPts val="0"/>
              </a:spcBef>
              <a:spcAft>
                <a:spcPts val="0"/>
              </a:spcAft>
              <a:defRPr/>
            </a:pPr>
            <a:endParaRPr lang="en-US" sz="2000" dirty="0">
              <a:solidFill>
                <a:schemeClr val="tx1"/>
              </a:solidFill>
            </a:endParaRPr>
          </a:p>
          <a:p>
            <a:pPr marL="285750" lvl="1" defTabSz="914400">
              <a:lnSpc>
                <a:spcPct val="100000"/>
              </a:lnSpc>
              <a:spcBef>
                <a:spcPts val="0"/>
              </a:spcBef>
              <a:spcAft>
                <a:spcPts val="0"/>
              </a:spcAft>
              <a:defRPr/>
            </a:pPr>
            <a:r>
              <a:rPr lang="en-US" sz="2000" dirty="0">
                <a:solidFill>
                  <a:schemeClr val="tx1"/>
                </a:solidFill>
              </a:rPr>
              <a:t>Build a useful, easy to use and informative school improvement tool for Lutheran schools across Australia </a:t>
            </a:r>
          </a:p>
          <a:p>
            <a:pPr marL="0" lvl="1" indent="0" defTabSz="914400">
              <a:lnSpc>
                <a:spcPct val="100000"/>
              </a:lnSpc>
              <a:spcBef>
                <a:spcPts val="0"/>
              </a:spcBef>
              <a:spcAft>
                <a:spcPts val="0"/>
              </a:spcAft>
              <a:buNone/>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p:txBody>
      </p:sp>
      <p:sp>
        <p:nvSpPr>
          <p:cNvPr id="10" name="Title Placeholder 1"/>
          <p:cNvSpPr>
            <a:spLocks noGrp="1"/>
          </p:cNvSpPr>
          <p:nvPr>
            <p:ph type="title"/>
          </p:nvPr>
        </p:nvSpPr>
        <p:spPr>
          <a:xfrm>
            <a:off x="1183105" y="374298"/>
            <a:ext cx="7046496" cy="1148088"/>
          </a:xfrm>
          <a:prstGeom prst="rect">
            <a:avLst/>
          </a:prstGeom>
        </p:spPr>
        <p:txBody>
          <a:bodyPr vert="horz" wrap="none" lIns="0" tIns="45720" rIns="91440" bIns="0" rtlCol="0" anchor="ctr">
            <a:normAutofit/>
          </a:bodyPr>
          <a:lstStyle>
            <a:lvl1pPr algn="l">
              <a:defRPr sz="3400" b="0" i="0">
                <a:solidFill>
                  <a:schemeClr val="bg1"/>
                </a:solidFill>
                <a:latin typeface="Arial"/>
                <a:cs typeface="Arial"/>
              </a:defRPr>
            </a:lvl1pPr>
          </a:lstStyle>
          <a:p>
            <a:r>
              <a:rPr lang="en-AU" sz="2800" dirty="0"/>
              <a:t>SIF</a:t>
            </a:r>
            <a:r>
              <a:rPr lang="en-AU" sz="2800" dirty="0">
                <a:solidFill>
                  <a:prstClr val="white"/>
                </a:solidFill>
              </a:rPr>
              <a:t>– School Improvement Framework </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54263" y="1757862"/>
            <a:ext cx="8332537" cy="3163680"/>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0" lvl="1" indent="0" defTabSz="914400">
              <a:lnSpc>
                <a:spcPct val="100000"/>
              </a:lnSpc>
              <a:spcBef>
                <a:spcPts val="0"/>
              </a:spcBef>
              <a:spcAft>
                <a:spcPts val="0"/>
              </a:spcAft>
              <a:buNone/>
              <a:defRPr/>
            </a:pPr>
            <a:r>
              <a:rPr lang="en-US" sz="2400" dirty="0">
                <a:solidFill>
                  <a:schemeClr val="tx1"/>
                </a:solidFill>
              </a:rPr>
              <a:t>Where to from here? The role of the pilot school:</a:t>
            </a:r>
          </a:p>
          <a:p>
            <a:pPr marL="342900" lvl="1" indent="-342900" defTabSz="914400">
              <a:lnSpc>
                <a:spcPct val="100000"/>
              </a:lnSpc>
              <a:spcBef>
                <a:spcPts val="0"/>
              </a:spcBef>
              <a:spcAft>
                <a:spcPts val="0"/>
              </a:spcAft>
              <a:defRPr/>
            </a:pPr>
            <a:endParaRPr lang="en-US" sz="1000" dirty="0">
              <a:solidFill>
                <a:schemeClr val="tx1"/>
              </a:solidFill>
            </a:endParaRPr>
          </a:p>
          <a:p>
            <a:pPr marL="342900" lvl="1" indent="-342900" defTabSz="914400">
              <a:lnSpc>
                <a:spcPct val="100000"/>
              </a:lnSpc>
              <a:spcBef>
                <a:spcPts val="0"/>
              </a:spcBef>
              <a:spcAft>
                <a:spcPts val="0"/>
              </a:spcAft>
              <a:defRPr/>
            </a:pPr>
            <a:r>
              <a:rPr lang="en-US" sz="2000" dirty="0">
                <a:solidFill>
                  <a:schemeClr val="tx1"/>
                </a:solidFill>
              </a:rPr>
              <a:t>Choose an element/s of the Vocational Practices that your school would like to work on in 2017</a:t>
            </a:r>
          </a:p>
          <a:p>
            <a:pPr marL="342900" lvl="1" indent="-342900" defTabSz="914400">
              <a:lnSpc>
                <a:spcPct val="100000"/>
              </a:lnSpc>
              <a:spcBef>
                <a:spcPts val="0"/>
              </a:spcBef>
              <a:spcAft>
                <a:spcPts val="0"/>
              </a:spcAft>
              <a:defRPr/>
            </a:pPr>
            <a:r>
              <a:rPr lang="en-US" sz="2000" dirty="0">
                <a:solidFill>
                  <a:schemeClr val="tx1"/>
                </a:solidFill>
              </a:rPr>
              <a:t>Consider the listed indicators of effectiveness – are they appropriate / useful / complete? Adapt for your school and individual context</a:t>
            </a:r>
          </a:p>
          <a:p>
            <a:pPr marL="342900" lvl="1" indent="-342900" defTabSz="914400">
              <a:lnSpc>
                <a:spcPct val="100000"/>
              </a:lnSpc>
              <a:spcBef>
                <a:spcPts val="0"/>
              </a:spcBef>
              <a:spcAft>
                <a:spcPts val="0"/>
              </a:spcAft>
              <a:defRPr/>
            </a:pPr>
            <a:r>
              <a:rPr lang="en-US" sz="2000" dirty="0">
                <a:solidFill>
                  <a:schemeClr val="tx1"/>
                </a:solidFill>
              </a:rPr>
              <a:t>Consult with stakeholders as appropriate</a:t>
            </a:r>
          </a:p>
          <a:p>
            <a:pPr marL="342900" lvl="1" indent="-342900" defTabSz="914400">
              <a:lnSpc>
                <a:spcPct val="100000"/>
              </a:lnSpc>
              <a:spcBef>
                <a:spcPts val="0"/>
              </a:spcBef>
              <a:spcAft>
                <a:spcPts val="0"/>
              </a:spcAft>
              <a:defRPr/>
            </a:pPr>
            <a:r>
              <a:rPr lang="en-US" sz="2000" dirty="0">
                <a:solidFill>
                  <a:schemeClr val="tx1"/>
                </a:solidFill>
              </a:rPr>
              <a:t>Provide feedback to LEA with advice for improvement and additions to the document that your school has created</a:t>
            </a:r>
          </a:p>
          <a:p>
            <a:pPr marL="0" lvl="1" indent="0" defTabSz="914400">
              <a:lnSpc>
                <a:spcPct val="100000"/>
              </a:lnSpc>
              <a:spcBef>
                <a:spcPts val="0"/>
              </a:spcBef>
              <a:spcAft>
                <a:spcPts val="0"/>
              </a:spcAft>
              <a:buNone/>
              <a:defRPr/>
            </a:pPr>
            <a:endParaRPr lang="en-US" sz="2000" dirty="0"/>
          </a:p>
          <a:p>
            <a:pPr marL="0" lvl="1" indent="0" defTabSz="914400">
              <a:lnSpc>
                <a:spcPct val="100000"/>
              </a:lnSpc>
              <a:spcBef>
                <a:spcPts val="0"/>
              </a:spcBef>
              <a:spcAft>
                <a:spcPts val="0"/>
              </a:spcAft>
              <a:buNone/>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a:p>
            <a:pPr marL="342900" lvl="1" indent="-342900" defTabSz="914400">
              <a:lnSpc>
                <a:spcPct val="100000"/>
              </a:lnSpc>
              <a:spcBef>
                <a:spcPts val="0"/>
              </a:spcBef>
              <a:spcAft>
                <a:spcPts val="0"/>
              </a:spcAft>
              <a:defRPr/>
            </a:pPr>
            <a:endParaRPr lang="en-US" sz="2400" dirty="0"/>
          </a:p>
        </p:txBody>
      </p:sp>
      <p:sp>
        <p:nvSpPr>
          <p:cNvPr id="10" name="Title Placeholder 1"/>
          <p:cNvSpPr>
            <a:spLocks noGrp="1"/>
          </p:cNvSpPr>
          <p:nvPr>
            <p:ph type="title"/>
          </p:nvPr>
        </p:nvSpPr>
        <p:spPr>
          <a:xfrm>
            <a:off x="461210" y="374298"/>
            <a:ext cx="7046496" cy="1148088"/>
          </a:xfrm>
          <a:prstGeom prst="rect">
            <a:avLst/>
          </a:prstGeom>
        </p:spPr>
        <p:txBody>
          <a:bodyPr vert="horz" wrap="none" lIns="0" tIns="45720" rIns="91440" bIns="0" rtlCol="0" anchor="ctr">
            <a:normAutofit/>
          </a:bodyPr>
          <a:lstStyle>
            <a:lvl1pPr algn="l">
              <a:defRPr sz="3400" b="0" i="0">
                <a:solidFill>
                  <a:schemeClr val="bg1"/>
                </a:solidFill>
                <a:latin typeface="Arial"/>
                <a:cs typeface="Arial"/>
              </a:defRPr>
            </a:lvl1pPr>
          </a:lstStyle>
          <a:p>
            <a:r>
              <a:rPr lang="en-AU" sz="2800" dirty="0"/>
              <a:t>SIF</a:t>
            </a:r>
            <a:r>
              <a:rPr lang="en-AU" sz="2800" dirty="0">
                <a:solidFill>
                  <a:prstClr val="white"/>
                </a:solidFill>
              </a:rPr>
              <a:t> – School Improvement Framework</a:t>
            </a:r>
            <a:r>
              <a:rPr lang="en-AU" sz="2400" dirty="0">
                <a:solidFill>
                  <a:prstClr val="white"/>
                </a:solidFill>
              </a:rPr>
              <a:t> </a:t>
            </a:r>
            <a:endParaRPr lang="en-US" sz="2400" dirty="0"/>
          </a:p>
        </p:txBody>
      </p:sp>
    </p:spTree>
    <p:extLst>
      <p:ext uri="{BB962C8B-B14F-4D97-AF65-F5344CB8AC3E}">
        <p14:creationId xmlns:p14="http://schemas.microsoft.com/office/powerpoint/2010/main" val="207041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56" y="1161908"/>
            <a:ext cx="6105167" cy="2543818"/>
          </a:xfrm>
        </p:spPr>
        <p:txBody>
          <a:bodyPr/>
          <a:lstStyle/>
          <a:p>
            <a:pPr algn="ctr"/>
            <a:r>
              <a:rPr lang="en-AU" dirty="0"/>
              <a:t>Thank you in anticipation for</a:t>
            </a:r>
            <a:br>
              <a:rPr lang="en-AU" dirty="0"/>
            </a:br>
            <a:r>
              <a:rPr lang="en-AU" dirty="0"/>
              <a:t> your support through this </a:t>
            </a:r>
            <a:br>
              <a:rPr lang="en-AU" dirty="0"/>
            </a:br>
            <a:r>
              <a:rPr lang="en-AU" dirty="0"/>
              <a:t>process</a:t>
            </a:r>
            <a:br>
              <a:rPr lang="en-AU" dirty="0"/>
            </a:br>
            <a:r>
              <a:rPr lang="en-AU" sz="2400" dirty="0"/>
              <a:t>The SIF writing team</a:t>
            </a:r>
          </a:p>
        </p:txBody>
      </p:sp>
      <p:pic>
        <p:nvPicPr>
          <p:cNvPr id="3" name="Picture 2"/>
          <p:cNvPicPr>
            <a:picLocks noChangeAspect="1"/>
          </p:cNvPicPr>
          <p:nvPr/>
        </p:nvPicPr>
        <p:blipFill>
          <a:blip r:embed="rId3"/>
          <a:stretch>
            <a:fillRect/>
          </a:stretch>
        </p:blipFill>
        <p:spPr>
          <a:xfrm>
            <a:off x="138439" y="4289663"/>
            <a:ext cx="2633472" cy="560832"/>
          </a:xfrm>
          <a:prstGeom prst="rect">
            <a:avLst/>
          </a:prstGeom>
        </p:spPr>
      </p:pic>
    </p:spTree>
    <p:extLst>
      <p:ext uri="{BB962C8B-B14F-4D97-AF65-F5344CB8AC3E}">
        <p14:creationId xmlns:p14="http://schemas.microsoft.com/office/powerpoint/2010/main" val="212492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The SIF also connects with:</a:t>
            </a:r>
            <a:endParaRPr lang="en-AU" dirty="0"/>
          </a:p>
        </p:txBody>
      </p:sp>
      <p:sp>
        <p:nvSpPr>
          <p:cNvPr id="3" name="Content Placeholder 2"/>
          <p:cNvSpPr>
            <a:spLocks noGrp="1"/>
          </p:cNvSpPr>
          <p:nvPr>
            <p:ph idx="1"/>
          </p:nvPr>
        </p:nvSpPr>
        <p:spPr/>
        <p:txBody>
          <a:bodyPr>
            <a:normAutofit/>
          </a:bodyPr>
          <a:lstStyle/>
          <a:p>
            <a:r>
              <a:rPr lang="en-AU" sz="2400" dirty="0"/>
              <a:t>LSA Strategic plan</a:t>
            </a:r>
          </a:p>
          <a:p>
            <a:r>
              <a:rPr lang="en-AU" sz="2400" dirty="0"/>
              <a:t>LEVNT Strategic initiatives</a:t>
            </a:r>
          </a:p>
          <a:p>
            <a:r>
              <a:rPr lang="en-AU" sz="2400" dirty="0"/>
              <a:t>LEQ Strategic plan</a:t>
            </a:r>
          </a:p>
        </p:txBody>
      </p:sp>
    </p:spTree>
    <p:extLst>
      <p:ext uri="{BB962C8B-B14F-4D97-AF65-F5344CB8AC3E}">
        <p14:creationId xmlns:p14="http://schemas.microsoft.com/office/powerpoint/2010/main" val="249728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normAutofit/>
          </a:bodyPr>
          <a:lstStyle/>
          <a:p>
            <a:r>
              <a:rPr lang="en-AU" sz="2000" dirty="0"/>
              <a:t>The aim of the SIF:</a:t>
            </a:r>
          </a:p>
        </p:txBody>
      </p:sp>
      <p:grpSp>
        <p:nvGrpSpPr>
          <p:cNvPr id="14" name="Group 13"/>
          <p:cNvGrpSpPr/>
          <p:nvPr/>
        </p:nvGrpSpPr>
        <p:grpSpPr>
          <a:xfrm>
            <a:off x="1501534" y="1881050"/>
            <a:ext cx="6111841" cy="2883025"/>
            <a:chOff x="1501534" y="1306754"/>
            <a:chExt cx="6111841" cy="2883025"/>
          </a:xfrm>
        </p:grpSpPr>
        <p:sp>
          <p:nvSpPr>
            <p:cNvPr id="5" name="TextBox 4"/>
            <p:cNvSpPr txBox="1"/>
            <p:nvPr/>
          </p:nvSpPr>
          <p:spPr>
            <a:xfrm>
              <a:off x="1501534" y="1306754"/>
              <a:ext cx="6111841" cy="415498"/>
            </a:xfrm>
            <a:prstGeom prst="rect">
              <a:avLst/>
            </a:prstGeom>
            <a:noFill/>
          </p:spPr>
          <p:txBody>
            <a:bodyPr wrap="square">
              <a:spAutoFit/>
            </a:bodyPr>
            <a:lstStyle/>
            <a:p>
              <a:pPr algn="ctr"/>
              <a:r>
                <a:rPr lang="en-US" sz="2100" dirty="0">
                  <a:solidFill>
                    <a:schemeClr val="accent1">
                      <a:lumMod val="75000"/>
                    </a:schemeClr>
                  </a:solidFill>
                </a:rPr>
                <a:t>A collaborative effort</a:t>
              </a:r>
            </a:p>
          </p:txBody>
        </p:sp>
        <p:sp>
          <p:nvSpPr>
            <p:cNvPr id="6" name="TextBox 5"/>
            <p:cNvSpPr txBox="1"/>
            <p:nvPr/>
          </p:nvSpPr>
          <p:spPr>
            <a:xfrm>
              <a:off x="3936258" y="2010085"/>
              <a:ext cx="983974" cy="415498"/>
            </a:xfrm>
            <a:prstGeom prst="rect">
              <a:avLst/>
            </a:prstGeom>
            <a:noFill/>
          </p:spPr>
          <p:txBody>
            <a:bodyPr wrap="square" rtlCol="0">
              <a:spAutoFit/>
            </a:bodyPr>
            <a:lstStyle/>
            <a:p>
              <a:pPr algn="ctr"/>
              <a:r>
                <a:rPr lang="en-AU" sz="2100" dirty="0">
                  <a:solidFill>
                    <a:srgbClr val="00447E"/>
                  </a:solidFill>
                </a:rPr>
                <a:t>LEA</a:t>
              </a:r>
            </a:p>
          </p:txBody>
        </p:sp>
        <p:sp>
          <p:nvSpPr>
            <p:cNvPr id="7" name="TextBox 6"/>
            <p:cNvSpPr txBox="1"/>
            <p:nvPr/>
          </p:nvSpPr>
          <p:spPr>
            <a:xfrm>
              <a:off x="3821987" y="3774281"/>
              <a:ext cx="1098245" cy="415498"/>
            </a:xfrm>
            <a:prstGeom prst="rect">
              <a:avLst/>
            </a:prstGeom>
            <a:noFill/>
          </p:spPr>
          <p:txBody>
            <a:bodyPr wrap="square" rtlCol="0">
              <a:spAutoFit/>
            </a:bodyPr>
            <a:lstStyle/>
            <a:p>
              <a:pPr algn="ctr"/>
              <a:r>
                <a:rPr lang="en-AU" sz="2100" dirty="0">
                  <a:solidFill>
                    <a:srgbClr val="00447E"/>
                  </a:solidFill>
                </a:rPr>
                <a:t>School </a:t>
              </a:r>
            </a:p>
          </p:txBody>
        </p:sp>
        <p:sp>
          <p:nvSpPr>
            <p:cNvPr id="8" name="TextBox 7"/>
            <p:cNvSpPr txBox="1"/>
            <p:nvPr/>
          </p:nvSpPr>
          <p:spPr>
            <a:xfrm>
              <a:off x="5561306" y="2690916"/>
              <a:ext cx="1187364" cy="415498"/>
            </a:xfrm>
            <a:prstGeom prst="rect">
              <a:avLst/>
            </a:prstGeom>
            <a:noFill/>
          </p:spPr>
          <p:txBody>
            <a:bodyPr wrap="square" rtlCol="0">
              <a:spAutoFit/>
            </a:bodyPr>
            <a:lstStyle/>
            <a:p>
              <a:pPr algn="ctr"/>
              <a:r>
                <a:rPr lang="en-AU" sz="2100" dirty="0">
                  <a:solidFill>
                    <a:srgbClr val="00447E"/>
                  </a:solidFill>
                </a:rPr>
                <a:t>Region</a:t>
              </a:r>
            </a:p>
          </p:txBody>
        </p:sp>
        <p:sp>
          <p:nvSpPr>
            <p:cNvPr id="9" name="TextBox 8"/>
            <p:cNvSpPr txBox="1"/>
            <p:nvPr/>
          </p:nvSpPr>
          <p:spPr>
            <a:xfrm>
              <a:off x="2067340" y="2690916"/>
              <a:ext cx="1178149" cy="415498"/>
            </a:xfrm>
            <a:prstGeom prst="rect">
              <a:avLst/>
            </a:prstGeom>
            <a:noFill/>
          </p:spPr>
          <p:txBody>
            <a:bodyPr wrap="square" rtlCol="0">
              <a:spAutoFit/>
            </a:bodyPr>
            <a:lstStyle/>
            <a:p>
              <a:pPr algn="ctr"/>
              <a:r>
                <a:rPr lang="en-AU" sz="2100" dirty="0">
                  <a:solidFill>
                    <a:srgbClr val="00447E"/>
                  </a:solidFill>
                </a:rPr>
                <a:t>Region </a:t>
              </a:r>
            </a:p>
          </p:txBody>
        </p:sp>
        <p:sp>
          <p:nvSpPr>
            <p:cNvPr id="10" name="Down Arrow 9"/>
            <p:cNvSpPr/>
            <p:nvPr/>
          </p:nvSpPr>
          <p:spPr>
            <a:xfrm rot="2873175">
              <a:off x="3246634" y="2008126"/>
              <a:ext cx="571139" cy="878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Down Arrow 10"/>
            <p:cNvSpPr/>
            <p:nvPr/>
          </p:nvSpPr>
          <p:spPr>
            <a:xfrm rot="18298943">
              <a:off x="3093437" y="3219441"/>
              <a:ext cx="571139" cy="878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Down Arrow 11"/>
            <p:cNvSpPr/>
            <p:nvPr/>
          </p:nvSpPr>
          <p:spPr>
            <a:xfrm rot="7992228">
              <a:off x="5040386" y="1963059"/>
              <a:ext cx="571139" cy="878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Down Arrow 12"/>
            <p:cNvSpPr/>
            <p:nvPr/>
          </p:nvSpPr>
          <p:spPr>
            <a:xfrm rot="13578222">
              <a:off x="5149664" y="3136487"/>
              <a:ext cx="571139" cy="878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15" name="Title 1"/>
          <p:cNvSpPr>
            <a:spLocks noGrp="1"/>
          </p:cNvSpPr>
          <p:nvPr>
            <p:ph type="title"/>
          </p:nvPr>
        </p:nvSpPr>
        <p:spPr/>
        <p:txBody>
          <a:bodyPr/>
          <a:lstStyle/>
          <a:p>
            <a:r>
              <a:rPr lang="en-AU" b="1" i="1" dirty="0"/>
              <a:t>Lutheran Education</a:t>
            </a:r>
            <a:endParaRPr lang="en-AU" dirty="0"/>
          </a:p>
        </p:txBody>
      </p:sp>
    </p:spTree>
    <p:extLst>
      <p:ext uri="{BB962C8B-B14F-4D97-AF65-F5344CB8AC3E}">
        <p14:creationId xmlns:p14="http://schemas.microsoft.com/office/powerpoint/2010/main" val="216241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54263" y="1757862"/>
            <a:ext cx="8553431" cy="2345407"/>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342900" lvl="1" indent="-342900" defTabSz="914400">
              <a:lnSpc>
                <a:spcPct val="100000"/>
              </a:lnSpc>
              <a:spcBef>
                <a:spcPts val="0"/>
              </a:spcBef>
              <a:spcAft>
                <a:spcPts val="0"/>
              </a:spcAft>
              <a:defRPr/>
            </a:pPr>
            <a:r>
              <a:rPr lang="en-US" sz="2400" dirty="0">
                <a:solidFill>
                  <a:schemeClr val="tx1"/>
                </a:solidFill>
                <a:latin typeface="+mn-lt"/>
              </a:rPr>
              <a:t>aligned to other frameworks and government expectations</a:t>
            </a:r>
          </a:p>
          <a:p>
            <a:pPr marL="342900" lvl="1" indent="-342900" defTabSz="914400">
              <a:lnSpc>
                <a:spcPct val="100000"/>
              </a:lnSpc>
              <a:spcBef>
                <a:spcPts val="0"/>
              </a:spcBef>
              <a:spcAft>
                <a:spcPts val="0"/>
              </a:spcAft>
              <a:defRPr/>
            </a:pPr>
            <a:r>
              <a:rPr lang="en-US" sz="2400" dirty="0">
                <a:solidFill>
                  <a:schemeClr val="tx1"/>
                </a:solidFill>
                <a:latin typeface="+mn-lt"/>
              </a:rPr>
              <a:t>a starting point for LEA and regions to develop a system wide approach to school improvement</a:t>
            </a:r>
          </a:p>
          <a:p>
            <a:pPr marL="342900" lvl="1" indent="-342900" defTabSz="914400">
              <a:lnSpc>
                <a:spcPct val="100000"/>
              </a:lnSpc>
              <a:spcBef>
                <a:spcPts val="0"/>
              </a:spcBef>
              <a:spcAft>
                <a:spcPts val="0"/>
              </a:spcAft>
              <a:defRPr/>
            </a:pPr>
            <a:r>
              <a:rPr lang="en-US" sz="2400" dirty="0">
                <a:solidFill>
                  <a:schemeClr val="tx1"/>
                </a:solidFill>
              </a:rPr>
              <a:t>the basis for </a:t>
            </a:r>
            <a:r>
              <a:rPr lang="en-US" sz="2400" i="1" dirty="0">
                <a:solidFill>
                  <a:schemeClr val="tx1"/>
                </a:solidFill>
              </a:rPr>
              <a:t>Quality Schools </a:t>
            </a:r>
            <a:r>
              <a:rPr lang="en-US" sz="2400" dirty="0">
                <a:solidFill>
                  <a:schemeClr val="tx1"/>
                </a:solidFill>
              </a:rPr>
              <a:t>– the system data collection tool</a:t>
            </a:r>
          </a:p>
          <a:p>
            <a:pPr marL="342900" lvl="1" indent="-342900" defTabSz="914400">
              <a:lnSpc>
                <a:spcPct val="100000"/>
              </a:lnSpc>
              <a:spcBef>
                <a:spcPts val="0"/>
              </a:spcBef>
              <a:spcAft>
                <a:spcPts val="0"/>
              </a:spcAft>
              <a:defRPr/>
            </a:pPr>
            <a:r>
              <a:rPr lang="en-US" sz="2400" i="1" dirty="0">
                <a:solidFill>
                  <a:schemeClr val="tx1"/>
                </a:solidFill>
                <a:latin typeface="+mn-lt"/>
              </a:rPr>
              <a:t>Growing deep</a:t>
            </a:r>
            <a:r>
              <a:rPr lang="en-US" sz="2400" dirty="0">
                <a:solidFill>
                  <a:schemeClr val="tx1"/>
                </a:solidFill>
                <a:latin typeface="+mn-lt"/>
              </a:rPr>
              <a:t> – leadership and formation framework</a:t>
            </a:r>
            <a:endParaRPr lang="en-US" sz="2400" i="1" dirty="0">
              <a:solidFill>
                <a:schemeClr val="tx1"/>
              </a:solidFill>
              <a:latin typeface="+mn-lt"/>
            </a:endParaRPr>
          </a:p>
          <a:p>
            <a:pPr marL="0" marR="0" lvl="1" indent="0" defTabSz="914400" eaLnBrk="1" fontAlgn="auto" latinLnBrk="0" hangingPunct="1">
              <a:lnSpc>
                <a:spcPct val="100000"/>
              </a:lnSpc>
              <a:spcBef>
                <a:spcPts val="0"/>
              </a:spcBef>
              <a:spcAft>
                <a:spcPts val="0"/>
              </a:spcAft>
              <a:buClrTx/>
              <a:buSzTx/>
              <a:tabLst/>
              <a:defRPr/>
            </a:pPr>
            <a:endParaRPr lang="en-US" sz="3200" dirty="0">
              <a:latin typeface="+mn-lt"/>
            </a:endParaRPr>
          </a:p>
        </p:txBody>
      </p:sp>
      <p:sp>
        <p:nvSpPr>
          <p:cNvPr id="8" name="Text Placeholder 2"/>
          <p:cNvSpPr>
            <a:spLocks noGrp="1"/>
          </p:cNvSpPr>
          <p:nvPr>
            <p:ph type="body" idx="10"/>
          </p:nvPr>
        </p:nvSpPr>
        <p:spPr>
          <a:xfrm>
            <a:off x="1183104" y="1049370"/>
            <a:ext cx="7046496" cy="392871"/>
          </a:xfrm>
          <a:prstGeom prst="rect">
            <a:avLst/>
          </a:prstGeom>
        </p:spPr>
        <p:txBody>
          <a:bodyPr lIns="0" tIns="0" bIns="0" anchor="t">
            <a:normAutofit/>
          </a:bodyPr>
          <a:lstStyle>
            <a:lvl1pPr marL="0" indent="0">
              <a:buNone/>
              <a:defRPr sz="16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z="2000" dirty="0"/>
              <a:t>History</a:t>
            </a:r>
          </a:p>
        </p:txBody>
      </p:sp>
      <p:sp>
        <p:nvSpPr>
          <p:cNvPr id="9"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54263" y="1757862"/>
            <a:ext cx="8332537" cy="3163680"/>
          </a:xfrm>
          <a:prstGeom prst="rect">
            <a:avLst/>
          </a:prstGeom>
        </p:spPr>
        <p:txBody>
          <a:bodyPr vert="horz" lIns="0" tIns="0" rIns="0" bIns="0" rtlCol="0">
            <a:normAutofit/>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342900" lvl="1" indent="-342900" defTabSz="914400">
              <a:lnSpc>
                <a:spcPct val="100000"/>
              </a:lnSpc>
              <a:spcBef>
                <a:spcPts val="0"/>
              </a:spcBef>
              <a:spcAft>
                <a:spcPts val="0"/>
              </a:spcAft>
              <a:defRPr/>
            </a:pPr>
            <a:r>
              <a:rPr lang="en-US" sz="2400" dirty="0">
                <a:solidFill>
                  <a:schemeClr val="tx1"/>
                </a:solidFill>
                <a:latin typeface="+mn-lt"/>
              </a:rPr>
              <a:t>	What does the data tell us about Lutheran schools?</a:t>
            </a:r>
          </a:p>
          <a:p>
            <a:pPr marL="342900" lvl="1" indent="-342900" defTabSz="914400">
              <a:lnSpc>
                <a:spcPct val="100000"/>
              </a:lnSpc>
              <a:spcBef>
                <a:spcPts val="0"/>
              </a:spcBef>
              <a:spcAft>
                <a:spcPts val="0"/>
              </a:spcAft>
              <a:defRPr/>
            </a:pPr>
            <a:endParaRPr lang="en-US" sz="2400" dirty="0">
              <a:solidFill>
                <a:schemeClr val="tx1"/>
              </a:solidFill>
              <a:latin typeface="+mn-lt"/>
            </a:endParaRPr>
          </a:p>
          <a:p>
            <a:pPr marL="1657350" lvl="4" indent="-342900" defTabSz="914400">
              <a:spcBef>
                <a:spcPts val="0"/>
              </a:spcBef>
              <a:buFont typeface="Arial" panose="020B0604020202020204" pitchFamily="34" charset="0"/>
              <a:buChar char="―"/>
              <a:defRPr/>
            </a:pPr>
            <a:r>
              <a:rPr lang="en-US" sz="2400" dirty="0">
                <a:solidFill>
                  <a:schemeClr val="tx1"/>
                </a:solidFill>
                <a:latin typeface="+mn-lt"/>
              </a:rPr>
              <a:t> BSP: Better Schools Project (2009, 2011, 2013)</a:t>
            </a:r>
          </a:p>
          <a:p>
            <a:pPr marL="1657350" lvl="4" indent="-342900" defTabSz="914400">
              <a:spcBef>
                <a:spcPts val="0"/>
              </a:spcBef>
              <a:buFont typeface="Arial" panose="020B0604020202020204" pitchFamily="34" charset="0"/>
              <a:buChar char="―"/>
              <a:defRPr/>
            </a:pPr>
            <a:r>
              <a:rPr lang="en-US" sz="2400" dirty="0">
                <a:solidFill>
                  <a:schemeClr val="tx1"/>
                </a:solidFill>
                <a:latin typeface="+mn-lt"/>
              </a:rPr>
              <a:t> QS: Quality schools (2016)</a:t>
            </a:r>
          </a:p>
          <a:p>
            <a:pPr marL="1657350" lvl="4" indent="-342900" defTabSz="914400">
              <a:spcBef>
                <a:spcPts val="0"/>
              </a:spcBef>
              <a:buFont typeface="Arial" panose="020B0604020202020204" pitchFamily="34" charset="0"/>
              <a:buChar char="―"/>
              <a:defRPr/>
            </a:pPr>
            <a:r>
              <a:rPr lang="en-US" sz="2400" dirty="0">
                <a:solidFill>
                  <a:schemeClr val="tx1"/>
                </a:solidFill>
                <a:latin typeface="+mn-lt"/>
              </a:rPr>
              <a:t> NAPLAN (2009-2016)</a:t>
            </a:r>
            <a:endParaRPr lang="en-US" sz="3200" dirty="0">
              <a:solidFill>
                <a:schemeClr val="tx1"/>
              </a:solidFill>
              <a:latin typeface="+mn-lt"/>
            </a:endParaRPr>
          </a:p>
        </p:txBody>
      </p:sp>
      <p:sp>
        <p:nvSpPr>
          <p:cNvPr id="8" name="Text Placeholder 2"/>
          <p:cNvSpPr>
            <a:spLocks noGrp="1"/>
          </p:cNvSpPr>
          <p:nvPr>
            <p:ph type="body" idx="10"/>
          </p:nvPr>
        </p:nvSpPr>
        <p:spPr>
          <a:xfrm>
            <a:off x="1183104" y="1049370"/>
            <a:ext cx="7046496" cy="392871"/>
          </a:xfrm>
          <a:prstGeom prst="rect">
            <a:avLst/>
          </a:prstGeom>
        </p:spPr>
        <p:txBody>
          <a:bodyPr lIns="0" tIns="0" bIns="0" anchor="t">
            <a:normAutofit/>
          </a:bodyPr>
          <a:lstStyle>
            <a:lvl1pPr marL="0" indent="0">
              <a:buNone/>
              <a:defRPr sz="16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z="2000" dirty="0"/>
              <a:t> History</a:t>
            </a:r>
          </a:p>
        </p:txBody>
      </p:sp>
      <p:sp>
        <p:nvSpPr>
          <p:cNvPr id="9"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r>
              <a:rPr lang="en-AU" sz="2400" dirty="0">
                <a:solidFill>
                  <a:prstClr val="white"/>
                </a:solidFill>
              </a:rPr>
              <a:t> </a:t>
            </a:r>
            <a:endParaRPr lang="en-US" sz="2400" dirty="0"/>
          </a:p>
        </p:txBody>
      </p:sp>
    </p:spTree>
    <p:extLst>
      <p:ext uri="{BB962C8B-B14F-4D97-AF65-F5344CB8AC3E}">
        <p14:creationId xmlns:p14="http://schemas.microsoft.com/office/powerpoint/2010/main" val="156916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dirty="0"/>
              <a:t>Caring</a:t>
            </a:r>
          </a:p>
          <a:p>
            <a:r>
              <a:rPr lang="en-AU" sz="2400" dirty="0"/>
              <a:t>Supportive</a:t>
            </a:r>
          </a:p>
          <a:p>
            <a:r>
              <a:rPr lang="en-AU" sz="2400" dirty="0"/>
              <a:t>Upholding strong Christian values</a:t>
            </a:r>
          </a:p>
          <a:p>
            <a:r>
              <a:rPr lang="en-AU" sz="2400" dirty="0"/>
              <a:t>Sense of community</a:t>
            </a:r>
          </a:p>
          <a:p>
            <a:r>
              <a:rPr lang="en-AU" sz="2400" dirty="0"/>
              <a:t>Sense of belonging</a:t>
            </a:r>
          </a:p>
          <a:p>
            <a:endParaRPr lang="en-AU" sz="2400" dirty="0"/>
          </a:p>
          <a:p>
            <a:pPr marL="3200400" lvl="7" indent="0">
              <a:buNone/>
            </a:pPr>
            <a:r>
              <a:rPr lang="en-AU" sz="2400" dirty="0"/>
              <a:t>					However</a:t>
            </a:r>
          </a:p>
        </p:txBody>
      </p:sp>
      <p:sp>
        <p:nvSpPr>
          <p:cNvPr id="4" name="Text Placeholder 3"/>
          <p:cNvSpPr>
            <a:spLocks noGrp="1"/>
          </p:cNvSpPr>
          <p:nvPr>
            <p:ph type="body" idx="10"/>
          </p:nvPr>
        </p:nvSpPr>
        <p:spPr/>
        <p:txBody>
          <a:bodyPr>
            <a:normAutofit/>
          </a:bodyPr>
          <a:lstStyle/>
          <a:p>
            <a:r>
              <a:rPr lang="en-AU" sz="2000" dirty="0"/>
              <a:t>LEA SCHOOL HEALTH (from BSP and QS data)</a:t>
            </a:r>
          </a:p>
        </p:txBody>
      </p:sp>
      <p:sp>
        <p:nvSpPr>
          <p:cNvPr id="7"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r>
              <a:rPr lang="en-AU" sz="2400" dirty="0">
                <a:solidFill>
                  <a:prstClr val="white"/>
                </a:solidFill>
              </a:rPr>
              <a:t> </a:t>
            </a:r>
            <a:endParaRPr lang="en-US" sz="2400" dirty="0"/>
          </a:p>
        </p:txBody>
      </p:sp>
    </p:spTree>
    <p:extLst>
      <p:ext uri="{BB962C8B-B14F-4D97-AF65-F5344CB8AC3E}">
        <p14:creationId xmlns:p14="http://schemas.microsoft.com/office/powerpoint/2010/main" val="182431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54264" y="1724442"/>
            <a:ext cx="2417224" cy="2655053"/>
          </a:xfrm>
          <a:prstGeom prst="rect">
            <a:avLst/>
          </a:prstGeom>
        </p:spPr>
        <p:txBody>
          <a:bodyPr vert="horz" lIns="0" tIns="0" rIns="0" bIns="0" rtlCol="0">
            <a:normAutofit fontScale="92500" lnSpcReduction="10000"/>
          </a:bodyPr>
          <a:lstStyle>
            <a:lvl2pPr algn="l">
              <a:lnSpc>
                <a:spcPts val="1800"/>
              </a:lnSpc>
              <a:spcAft>
                <a:spcPts val="1400"/>
              </a:spcAft>
              <a:buFont typeface="Arial"/>
              <a:buChar char="•"/>
              <a:defRPr sz="1400">
                <a:solidFill>
                  <a:srgbClr val="4C4C4C"/>
                </a:solidFill>
                <a:latin typeface="Arial"/>
                <a:cs typeface="Aria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marL="0" marR="0" lvl="1" indent="0" defTabSz="914400" eaLnBrk="1" fontAlgn="auto" latinLnBrk="0" hangingPunct="1">
              <a:lnSpc>
                <a:spcPct val="100000"/>
              </a:lnSpc>
              <a:spcBef>
                <a:spcPts val="0"/>
              </a:spcBef>
              <a:spcAft>
                <a:spcPts val="0"/>
              </a:spcAft>
              <a:buClrTx/>
              <a:buSzTx/>
              <a:buNone/>
              <a:tabLst/>
              <a:defRPr/>
            </a:pPr>
            <a:r>
              <a:rPr lang="en-US" sz="2800" dirty="0">
                <a:solidFill>
                  <a:schemeClr val="tx1"/>
                </a:solidFill>
                <a:latin typeface="+mn-lt"/>
              </a:rPr>
              <a:t>Staff </a:t>
            </a:r>
          </a:p>
          <a:p>
            <a:pPr marL="0" lvl="1" indent="0" defTabSz="914400">
              <a:lnSpc>
                <a:spcPct val="100000"/>
              </a:lnSpc>
              <a:spcBef>
                <a:spcPts val="0"/>
              </a:spcBef>
              <a:spcAft>
                <a:spcPts val="0"/>
              </a:spcAft>
              <a:buNone/>
              <a:defRPr/>
            </a:pPr>
            <a:endParaRPr lang="en-US" sz="10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Classroom/ Student </a:t>
            </a:r>
            <a:r>
              <a:rPr lang="en-US" sz="1800" dirty="0" err="1">
                <a:solidFill>
                  <a:schemeClr val="tx1"/>
                </a:solidFill>
                <a:latin typeface="+mn-lt"/>
              </a:rPr>
              <a:t>misbehaviour</a:t>
            </a:r>
            <a:endParaRPr lang="en-US" sz="1800" dirty="0">
              <a:solidFill>
                <a:schemeClr val="tx1"/>
              </a:solidFill>
              <a:latin typeface="+mn-lt"/>
            </a:endParaRPr>
          </a:p>
          <a:p>
            <a:pPr marL="0" lvl="1" indent="0" defTabSz="914400">
              <a:lnSpc>
                <a:spcPct val="100000"/>
              </a:lnSpc>
              <a:spcBef>
                <a:spcPts val="0"/>
              </a:spcBef>
              <a:spcAft>
                <a:spcPts val="0"/>
              </a:spcAft>
              <a:buNone/>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Individual / School distress</a:t>
            </a:r>
          </a:p>
          <a:p>
            <a:pPr marL="285750" lvl="1" defTabSz="914400">
              <a:lnSpc>
                <a:spcPct val="100000"/>
              </a:lnSpc>
              <a:spcBef>
                <a:spcPts val="0"/>
              </a:spcBef>
              <a:spcAft>
                <a:spcPts val="0"/>
              </a:spcAft>
              <a:buFontTx/>
              <a:buChar char="-"/>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Work demands / Appraisal and recognition</a:t>
            </a:r>
          </a:p>
          <a:p>
            <a:pPr marL="0" lvl="1" indent="0" defTabSz="914400">
              <a:lnSpc>
                <a:spcPct val="100000"/>
              </a:lnSpc>
              <a:spcBef>
                <a:spcPts val="0"/>
              </a:spcBef>
              <a:spcAft>
                <a:spcPts val="0"/>
              </a:spcAft>
              <a:buNone/>
              <a:defRPr/>
            </a:pPr>
            <a:endParaRPr lang="en-US" sz="1800" dirty="0">
              <a:solidFill>
                <a:schemeClr val="tx1"/>
              </a:solidFill>
              <a:latin typeface="+mn-lt"/>
            </a:endParaRPr>
          </a:p>
        </p:txBody>
      </p:sp>
      <p:sp>
        <p:nvSpPr>
          <p:cNvPr id="8" name="Text Placeholder 2"/>
          <p:cNvSpPr>
            <a:spLocks noGrp="1"/>
          </p:cNvSpPr>
          <p:nvPr>
            <p:ph type="body" idx="10"/>
          </p:nvPr>
        </p:nvSpPr>
        <p:spPr>
          <a:xfrm>
            <a:off x="1183104" y="1049370"/>
            <a:ext cx="7046496" cy="392871"/>
          </a:xfrm>
          <a:prstGeom prst="rect">
            <a:avLst/>
          </a:prstGeom>
        </p:spPr>
        <p:txBody>
          <a:bodyPr lIns="0" tIns="0" bIns="0" anchor="t">
            <a:normAutofit/>
          </a:bodyPr>
          <a:lstStyle>
            <a:lvl1pPr marL="0" indent="0">
              <a:buNone/>
              <a:defRPr sz="16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 BSP 2009 - 2013 National trends:</a:t>
            </a:r>
          </a:p>
        </p:txBody>
      </p:sp>
      <p:sp>
        <p:nvSpPr>
          <p:cNvPr id="11" name="Text Placeholder 2"/>
          <p:cNvSpPr txBox="1">
            <a:spLocks/>
          </p:cNvSpPr>
          <p:nvPr/>
        </p:nvSpPr>
        <p:spPr>
          <a:xfrm>
            <a:off x="3350224" y="1724442"/>
            <a:ext cx="2448692"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defTabSz="914400">
              <a:lnSpc>
                <a:spcPct val="100000"/>
              </a:lnSpc>
              <a:spcBef>
                <a:spcPts val="0"/>
              </a:spcBef>
              <a:spcAft>
                <a:spcPts val="0"/>
              </a:spcAft>
              <a:defRPr/>
            </a:pPr>
            <a:endParaRPr lang="en-US" sz="3200" dirty="0">
              <a:latin typeface="+mn-lt"/>
            </a:endParaRPr>
          </a:p>
        </p:txBody>
      </p:sp>
      <p:sp>
        <p:nvSpPr>
          <p:cNvPr id="12" name="Text Placeholder 2"/>
          <p:cNvSpPr txBox="1">
            <a:spLocks/>
          </p:cNvSpPr>
          <p:nvPr/>
        </p:nvSpPr>
        <p:spPr>
          <a:xfrm>
            <a:off x="6377652" y="1720445"/>
            <a:ext cx="2457834"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400">
              <a:lnSpc>
                <a:spcPct val="100000"/>
              </a:lnSpc>
              <a:spcBef>
                <a:spcPts val="0"/>
              </a:spcBef>
              <a:spcAft>
                <a:spcPts val="0"/>
              </a:spcAft>
              <a:buFont typeface="Arial"/>
              <a:buNone/>
              <a:defRPr/>
            </a:pPr>
            <a:r>
              <a:rPr lang="en-US" sz="3200" dirty="0">
                <a:latin typeface="+mn-lt"/>
              </a:rPr>
              <a:t> </a:t>
            </a:r>
          </a:p>
          <a:p>
            <a:pPr marL="457200" lvl="1" indent="-457200" defTabSz="914400">
              <a:lnSpc>
                <a:spcPct val="100000"/>
              </a:lnSpc>
              <a:spcBef>
                <a:spcPts val="0"/>
              </a:spcBef>
              <a:spcAft>
                <a:spcPts val="0"/>
              </a:spcAft>
              <a:defRPr/>
            </a:pPr>
            <a:endParaRPr lang="en-US" sz="3200" dirty="0">
              <a:latin typeface="+mn-lt"/>
            </a:endParaRPr>
          </a:p>
        </p:txBody>
      </p:sp>
      <p:sp>
        <p:nvSpPr>
          <p:cNvPr id="14" name="Text Placeholder 2"/>
          <p:cNvSpPr txBox="1">
            <a:spLocks/>
          </p:cNvSpPr>
          <p:nvPr/>
        </p:nvSpPr>
        <p:spPr>
          <a:xfrm>
            <a:off x="3043520" y="1720445"/>
            <a:ext cx="2417224" cy="2237943"/>
          </a:xfrm>
          <a:prstGeom prst="rect">
            <a:avLst/>
          </a:prstGeom>
        </p:spPr>
        <p:txBody>
          <a:bodyPr vert="horz" lIns="0" tIns="0" rIns="0" bIns="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400">
              <a:lnSpc>
                <a:spcPct val="100000"/>
              </a:lnSpc>
              <a:spcBef>
                <a:spcPts val="0"/>
              </a:spcBef>
              <a:spcAft>
                <a:spcPts val="0"/>
              </a:spcAft>
              <a:buFont typeface="Arial"/>
              <a:buNone/>
              <a:defRPr/>
            </a:pPr>
            <a:r>
              <a:rPr lang="en-US" sz="2800" dirty="0">
                <a:solidFill>
                  <a:schemeClr val="tx1"/>
                </a:solidFill>
                <a:latin typeface="+mn-lt"/>
              </a:rPr>
              <a:t>Students </a:t>
            </a:r>
          </a:p>
          <a:p>
            <a:pPr marL="0" lvl="1" indent="0" defTabSz="914400">
              <a:lnSpc>
                <a:spcPct val="100000"/>
              </a:lnSpc>
              <a:spcBef>
                <a:spcPts val="0"/>
              </a:spcBef>
              <a:spcAft>
                <a:spcPts val="0"/>
              </a:spcAft>
              <a:buNone/>
              <a:defRPr/>
            </a:pPr>
            <a:endParaRPr lang="en-US" sz="10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Classroom behavior</a:t>
            </a:r>
          </a:p>
          <a:p>
            <a:pPr marL="0" lvl="1" indent="0" defTabSz="914400">
              <a:lnSpc>
                <a:spcPct val="100000"/>
              </a:lnSpc>
              <a:spcBef>
                <a:spcPts val="0"/>
              </a:spcBef>
              <a:spcAft>
                <a:spcPts val="0"/>
              </a:spcAft>
              <a:buNone/>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Stimulating learning</a:t>
            </a:r>
          </a:p>
          <a:p>
            <a:pPr marL="0" lvl="1" indent="0" defTabSz="914400">
              <a:lnSpc>
                <a:spcPct val="100000"/>
              </a:lnSpc>
              <a:spcBef>
                <a:spcPts val="0"/>
              </a:spcBef>
              <a:spcAft>
                <a:spcPts val="0"/>
              </a:spcAft>
              <a:buNone/>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Enthusiasm </a:t>
            </a:r>
          </a:p>
          <a:p>
            <a:pPr marL="0" lvl="1" indent="0" defTabSz="914400">
              <a:lnSpc>
                <a:spcPct val="100000"/>
              </a:lnSpc>
              <a:spcBef>
                <a:spcPts val="0"/>
              </a:spcBef>
              <a:spcAft>
                <a:spcPts val="0"/>
              </a:spcAft>
              <a:buNone/>
              <a:defRPr/>
            </a:pPr>
            <a:r>
              <a:rPr lang="en-US" sz="2400" dirty="0">
                <a:solidFill>
                  <a:schemeClr val="tx1"/>
                </a:solidFill>
                <a:latin typeface="+mn-lt"/>
              </a:rPr>
              <a:t> </a:t>
            </a:r>
          </a:p>
        </p:txBody>
      </p:sp>
      <p:sp>
        <p:nvSpPr>
          <p:cNvPr id="15" name="Text Placeholder 2"/>
          <p:cNvSpPr txBox="1">
            <a:spLocks/>
          </p:cNvSpPr>
          <p:nvPr/>
        </p:nvSpPr>
        <p:spPr>
          <a:xfrm>
            <a:off x="5937475" y="1673304"/>
            <a:ext cx="2468337" cy="2501654"/>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400">
              <a:lnSpc>
                <a:spcPct val="100000"/>
              </a:lnSpc>
              <a:spcBef>
                <a:spcPts val="0"/>
              </a:spcBef>
              <a:spcAft>
                <a:spcPts val="0"/>
              </a:spcAft>
              <a:buFont typeface="Arial"/>
              <a:buNone/>
              <a:defRPr/>
            </a:pPr>
            <a:r>
              <a:rPr lang="en-US" sz="2800" dirty="0">
                <a:solidFill>
                  <a:schemeClr val="tx1"/>
                </a:solidFill>
                <a:latin typeface="+mn-lt"/>
              </a:rPr>
              <a:t>Parents</a:t>
            </a:r>
            <a:endParaRPr lang="en-US" sz="1800" dirty="0">
              <a:solidFill>
                <a:schemeClr val="tx1"/>
              </a:solidFill>
              <a:latin typeface="+mn-lt"/>
            </a:endParaRPr>
          </a:p>
          <a:p>
            <a:pPr marL="0" lvl="1" indent="0" defTabSz="914400">
              <a:lnSpc>
                <a:spcPct val="100000"/>
              </a:lnSpc>
              <a:spcBef>
                <a:spcPts val="0"/>
              </a:spcBef>
              <a:spcAft>
                <a:spcPts val="0"/>
              </a:spcAft>
              <a:buNone/>
              <a:defRPr/>
            </a:pPr>
            <a:endParaRPr lang="en-US" sz="10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Classroom behavior</a:t>
            </a:r>
          </a:p>
          <a:p>
            <a:pPr marL="0" lvl="1" indent="0" defTabSz="914400">
              <a:lnSpc>
                <a:spcPct val="100000"/>
              </a:lnSpc>
              <a:spcBef>
                <a:spcPts val="0"/>
              </a:spcBef>
              <a:spcAft>
                <a:spcPts val="0"/>
              </a:spcAft>
              <a:buNone/>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Extra-curricular</a:t>
            </a:r>
          </a:p>
          <a:p>
            <a:pPr marL="0" lvl="1" indent="0" defTabSz="914400">
              <a:lnSpc>
                <a:spcPct val="100000"/>
              </a:lnSpc>
              <a:spcBef>
                <a:spcPts val="0"/>
              </a:spcBef>
              <a:spcAft>
                <a:spcPts val="0"/>
              </a:spcAft>
              <a:buNone/>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Homework </a:t>
            </a:r>
          </a:p>
          <a:p>
            <a:pPr marL="285750" lvl="1" defTabSz="914400">
              <a:lnSpc>
                <a:spcPct val="100000"/>
              </a:lnSpc>
              <a:spcBef>
                <a:spcPts val="0"/>
              </a:spcBef>
              <a:spcAft>
                <a:spcPts val="0"/>
              </a:spcAft>
              <a:buFontTx/>
              <a:buChar char="-"/>
              <a:defRPr/>
            </a:pPr>
            <a:endParaRPr lang="en-US" sz="1800" dirty="0">
              <a:solidFill>
                <a:schemeClr val="tx1"/>
              </a:solidFill>
              <a:latin typeface="+mn-lt"/>
            </a:endParaRPr>
          </a:p>
          <a:p>
            <a:pPr marL="285750" lvl="1" defTabSz="914400">
              <a:lnSpc>
                <a:spcPct val="100000"/>
              </a:lnSpc>
              <a:spcBef>
                <a:spcPts val="0"/>
              </a:spcBef>
              <a:spcAft>
                <a:spcPts val="0"/>
              </a:spcAft>
              <a:buFontTx/>
              <a:buChar char="-"/>
              <a:defRPr/>
            </a:pPr>
            <a:r>
              <a:rPr lang="en-US" sz="1800" dirty="0">
                <a:solidFill>
                  <a:schemeClr val="tx1"/>
                </a:solidFill>
                <a:latin typeface="+mn-lt"/>
              </a:rPr>
              <a:t>Parent input</a:t>
            </a:r>
          </a:p>
          <a:p>
            <a:pPr marL="285750" lvl="1" defTabSz="914400">
              <a:lnSpc>
                <a:spcPct val="100000"/>
              </a:lnSpc>
              <a:spcBef>
                <a:spcPts val="0"/>
              </a:spcBef>
              <a:spcAft>
                <a:spcPts val="0"/>
              </a:spcAft>
              <a:buFontTx/>
              <a:buChar char="-"/>
              <a:defRPr/>
            </a:pPr>
            <a:endParaRPr lang="en-US" sz="1800" dirty="0">
              <a:solidFill>
                <a:schemeClr val="tx1"/>
              </a:solidFill>
              <a:latin typeface="+mn-lt"/>
            </a:endParaRPr>
          </a:p>
        </p:txBody>
      </p:sp>
      <p:sp>
        <p:nvSpPr>
          <p:cNvPr id="16"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r>
              <a:rPr lang="en-AU" sz="2400" dirty="0">
                <a:solidFill>
                  <a:prstClr val="white"/>
                </a:solidFill>
              </a:rPr>
              <a:t> </a:t>
            </a:r>
            <a:endParaRPr lang="en-US" sz="2400" dirty="0"/>
          </a:p>
        </p:txBody>
      </p:sp>
    </p:spTree>
    <p:extLst>
      <p:ext uri="{BB962C8B-B14F-4D97-AF65-F5344CB8AC3E}">
        <p14:creationId xmlns:p14="http://schemas.microsoft.com/office/powerpoint/2010/main" val="89506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extLst>
              <p:ext uri="{D42A27DB-BD31-4B8C-83A1-F6EECF244321}">
                <p14:modId xmlns:p14="http://schemas.microsoft.com/office/powerpoint/2010/main" val="2434826665"/>
              </p:ext>
            </p:extLst>
          </p:nvPr>
        </p:nvGraphicFramePr>
        <p:xfrm>
          <a:off x="401888" y="1583784"/>
          <a:ext cx="8425884" cy="3328650"/>
        </p:xfrm>
        <a:graphic>
          <a:graphicData uri="http://schemas.openxmlformats.org/drawingml/2006/table">
            <a:tbl>
              <a:tblPr firstRow="1" bandRow="1">
                <a:tableStyleId>{5C22544A-7EE6-4342-B048-85BDC9FD1C3A}</a:tableStyleId>
              </a:tblPr>
              <a:tblGrid>
                <a:gridCol w="2106471">
                  <a:extLst>
                    <a:ext uri="{9D8B030D-6E8A-4147-A177-3AD203B41FA5}">
                      <a16:colId xmlns:a16="http://schemas.microsoft.com/office/drawing/2014/main" xmlns="" val="287055554"/>
                    </a:ext>
                  </a:extLst>
                </a:gridCol>
                <a:gridCol w="2106471">
                  <a:extLst>
                    <a:ext uri="{9D8B030D-6E8A-4147-A177-3AD203B41FA5}">
                      <a16:colId xmlns:a16="http://schemas.microsoft.com/office/drawing/2014/main" xmlns="" val="145047627"/>
                    </a:ext>
                  </a:extLst>
                </a:gridCol>
                <a:gridCol w="2106471">
                  <a:extLst>
                    <a:ext uri="{9D8B030D-6E8A-4147-A177-3AD203B41FA5}">
                      <a16:colId xmlns:a16="http://schemas.microsoft.com/office/drawing/2014/main" xmlns="" val="3573658834"/>
                    </a:ext>
                  </a:extLst>
                </a:gridCol>
                <a:gridCol w="2106471">
                  <a:extLst>
                    <a:ext uri="{9D8B030D-6E8A-4147-A177-3AD203B41FA5}">
                      <a16:colId xmlns:a16="http://schemas.microsoft.com/office/drawing/2014/main" xmlns="" val="4284977016"/>
                    </a:ext>
                  </a:extLst>
                </a:gridCol>
              </a:tblGrid>
              <a:tr h="3328650">
                <a:tc>
                  <a:txBody>
                    <a:bodyPr/>
                    <a:lstStyle/>
                    <a:p>
                      <a:r>
                        <a:rPr lang="en-AU" dirty="0">
                          <a:solidFill>
                            <a:schemeClr val="tx1"/>
                          </a:solidFill>
                        </a:rPr>
                        <a:t>STAFF</a:t>
                      </a:r>
                    </a:p>
                    <a:p>
                      <a:r>
                        <a:rPr lang="en-AU" sz="1600" dirty="0">
                          <a:solidFill>
                            <a:schemeClr val="tx1"/>
                          </a:solidFill>
                        </a:rPr>
                        <a:t>-Teaching</a:t>
                      </a:r>
                      <a:r>
                        <a:rPr lang="en-AU" sz="1600" baseline="0" dirty="0">
                          <a:solidFill>
                            <a:schemeClr val="tx1"/>
                          </a:solidFill>
                        </a:rPr>
                        <a:t> quality </a:t>
                      </a:r>
                      <a:r>
                        <a:rPr lang="en-AU" sz="1400" baseline="0" dirty="0">
                          <a:solidFill>
                            <a:schemeClr val="bg1">
                              <a:lumMod val="50000"/>
                            </a:schemeClr>
                          </a:solidFill>
                        </a:rPr>
                        <a:t>(student behaviour)</a:t>
                      </a:r>
                    </a:p>
                    <a:p>
                      <a:r>
                        <a:rPr lang="en-AU" sz="1600" baseline="0" dirty="0">
                          <a:solidFill>
                            <a:schemeClr val="tx1"/>
                          </a:solidFill>
                        </a:rPr>
                        <a:t>-Professional learning </a:t>
                      </a:r>
                      <a:r>
                        <a:rPr lang="en-AU" sz="1400" baseline="0" dirty="0">
                          <a:solidFill>
                            <a:schemeClr val="bg1">
                              <a:lumMod val="50000"/>
                            </a:schemeClr>
                          </a:solidFill>
                        </a:rPr>
                        <a:t>(feedback on performance)</a:t>
                      </a:r>
                    </a:p>
                    <a:p>
                      <a:r>
                        <a:rPr lang="en-AU" sz="1600" baseline="0" dirty="0">
                          <a:solidFill>
                            <a:schemeClr val="tx1"/>
                          </a:solidFill>
                        </a:rPr>
                        <a:t>-Teaching quality </a:t>
                      </a:r>
                      <a:r>
                        <a:rPr lang="en-AU" sz="1400" baseline="0" dirty="0">
                          <a:solidFill>
                            <a:schemeClr val="bg1">
                              <a:lumMod val="50000"/>
                            </a:schemeClr>
                          </a:solidFill>
                        </a:rPr>
                        <a:t>(timetable)</a:t>
                      </a:r>
                      <a:endParaRPr lang="en-AU" sz="1600" dirty="0">
                        <a:solidFill>
                          <a:schemeClr val="bg1">
                            <a:lumMod val="50000"/>
                          </a:schemeClr>
                        </a:solidFill>
                      </a:endParaRPr>
                    </a:p>
                  </a:txBody>
                  <a:tcPr>
                    <a:solidFill>
                      <a:schemeClr val="tx2">
                        <a:lumMod val="20000"/>
                        <a:lumOff val="80000"/>
                      </a:schemeClr>
                    </a:solidFill>
                  </a:tcPr>
                </a:tc>
                <a:tc>
                  <a:txBody>
                    <a:bodyPr/>
                    <a:lstStyle/>
                    <a:p>
                      <a:r>
                        <a:rPr lang="en-AU" dirty="0">
                          <a:solidFill>
                            <a:schemeClr val="tx1"/>
                          </a:solidFill>
                        </a:rPr>
                        <a:t>STUDENT</a:t>
                      </a:r>
                      <a:r>
                        <a:rPr lang="en-AU" baseline="0" dirty="0">
                          <a:solidFill>
                            <a:schemeClr val="tx1"/>
                          </a:solidFill>
                        </a:rPr>
                        <a:t> </a:t>
                      </a:r>
                      <a:r>
                        <a:rPr lang="en-AU" sz="1400" baseline="0" dirty="0">
                          <a:solidFill>
                            <a:schemeClr val="bg1">
                              <a:lumMod val="50000"/>
                            </a:schemeClr>
                          </a:solidFill>
                        </a:rPr>
                        <a:t>(Secondary)</a:t>
                      </a:r>
                    </a:p>
                    <a:p>
                      <a:r>
                        <a:rPr lang="en-AU" sz="1600" baseline="0" dirty="0">
                          <a:solidFill>
                            <a:schemeClr val="tx1"/>
                          </a:solidFill>
                        </a:rPr>
                        <a:t>-Teaching quality </a:t>
                      </a:r>
                      <a:r>
                        <a:rPr lang="en-AU" sz="1400" baseline="0" dirty="0">
                          <a:solidFill>
                            <a:srgbClr val="4C4C4C"/>
                          </a:solidFill>
                        </a:rPr>
                        <a:t>(learning engagement/ quality / enjoyment)</a:t>
                      </a:r>
                      <a:endParaRPr lang="en-AU" sz="1600" baseline="0" dirty="0">
                        <a:solidFill>
                          <a:schemeClr val="tx1"/>
                        </a:solidFill>
                      </a:endParaRPr>
                    </a:p>
                    <a:p>
                      <a:r>
                        <a:rPr lang="en-AU" sz="1600" baseline="0" dirty="0">
                          <a:solidFill>
                            <a:schemeClr val="tx1"/>
                          </a:solidFill>
                        </a:rPr>
                        <a:t>-Teaching quality </a:t>
                      </a:r>
                      <a:r>
                        <a:rPr lang="en-AU" sz="1400" baseline="0" dirty="0">
                          <a:solidFill>
                            <a:srgbClr val="4C4C4C"/>
                          </a:solidFill>
                        </a:rPr>
                        <a:t>(student behaviour)</a:t>
                      </a:r>
                      <a:r>
                        <a:rPr lang="en-AU" sz="1400" baseline="0" dirty="0">
                          <a:solidFill>
                            <a:schemeClr val="tx1"/>
                          </a:solidFill>
                        </a:rPr>
                        <a:t> </a:t>
                      </a:r>
                    </a:p>
                    <a:p>
                      <a:r>
                        <a:rPr lang="en-AU" sz="1600" baseline="0" dirty="0">
                          <a:solidFill>
                            <a:schemeClr val="tx1"/>
                          </a:solidFill>
                        </a:rPr>
                        <a:t>-Religious identity, culture &amp; ethos </a:t>
                      </a:r>
                      <a:r>
                        <a:rPr lang="en-AU" sz="1400" baseline="0" dirty="0">
                          <a:solidFill>
                            <a:srgbClr val="4C4C4C"/>
                          </a:solidFill>
                        </a:rPr>
                        <a:t>(Christian practices / Gospel values)</a:t>
                      </a:r>
                    </a:p>
                    <a:p>
                      <a:endParaRPr lang="en-AU" sz="1600" baseline="0" dirty="0">
                        <a:solidFill>
                          <a:schemeClr val="tx1"/>
                        </a:solidFill>
                      </a:endParaRPr>
                    </a:p>
                    <a:p>
                      <a:endParaRPr lang="en-AU" sz="1600" dirty="0">
                        <a:solidFill>
                          <a:schemeClr val="tx1"/>
                        </a:solidFill>
                      </a:endParaRPr>
                    </a:p>
                  </a:txBody>
                  <a:tcPr>
                    <a:solidFill>
                      <a:schemeClr val="tx2">
                        <a:lumMod val="20000"/>
                        <a:lumOff val="80000"/>
                      </a:schemeClr>
                    </a:solidFill>
                  </a:tcPr>
                </a:tc>
                <a:tc>
                  <a:txBody>
                    <a:bodyPr/>
                    <a:lstStyle/>
                    <a:p>
                      <a:r>
                        <a:rPr lang="en-AU" dirty="0">
                          <a:solidFill>
                            <a:schemeClr val="tx1"/>
                          </a:solidFill>
                        </a:rPr>
                        <a:t>STUDENT </a:t>
                      </a:r>
                      <a:r>
                        <a:rPr lang="en-AU" sz="1400" dirty="0">
                          <a:solidFill>
                            <a:schemeClr val="bg1">
                              <a:lumMod val="50000"/>
                            </a:schemeClr>
                          </a:solidFill>
                        </a:rPr>
                        <a:t>(Primary)</a:t>
                      </a:r>
                    </a:p>
                    <a:p>
                      <a:r>
                        <a:rPr lang="en-AU" sz="1600" dirty="0">
                          <a:solidFill>
                            <a:schemeClr val="tx1"/>
                          </a:solidFill>
                        </a:rPr>
                        <a:t>- Teaching quality </a:t>
                      </a:r>
                      <a:r>
                        <a:rPr lang="en-AU" sz="1400" dirty="0">
                          <a:solidFill>
                            <a:srgbClr val="4C4C4C"/>
                          </a:solidFill>
                        </a:rPr>
                        <a:t>(Student behaviour)</a:t>
                      </a:r>
                    </a:p>
                    <a:p>
                      <a:endParaRPr lang="en-AU" sz="1600" dirty="0">
                        <a:solidFill>
                          <a:schemeClr val="tx1"/>
                        </a:solidFill>
                      </a:endParaRPr>
                    </a:p>
                    <a:p>
                      <a:r>
                        <a:rPr lang="en-AU" sz="1600" dirty="0">
                          <a:solidFill>
                            <a:schemeClr val="tx1"/>
                          </a:solidFill>
                        </a:rPr>
                        <a:t>-Teaching quality </a:t>
                      </a:r>
                      <a:r>
                        <a:rPr lang="en-AU" sz="1400" dirty="0">
                          <a:solidFill>
                            <a:srgbClr val="4C4C4C"/>
                          </a:solidFill>
                        </a:rPr>
                        <a:t>(learning)</a:t>
                      </a:r>
                    </a:p>
                    <a:p>
                      <a:endParaRPr lang="en-AU" sz="1600" dirty="0">
                        <a:solidFill>
                          <a:schemeClr val="tx1"/>
                        </a:solidFill>
                      </a:endParaRPr>
                    </a:p>
                    <a:p>
                      <a:r>
                        <a:rPr lang="en-AU" sz="1600" dirty="0">
                          <a:solidFill>
                            <a:schemeClr val="tx1"/>
                          </a:solidFill>
                        </a:rPr>
                        <a:t>-Wellbeing </a:t>
                      </a:r>
                      <a:r>
                        <a:rPr lang="en-AU" sz="1400" dirty="0">
                          <a:solidFill>
                            <a:srgbClr val="4C4C4C"/>
                          </a:solidFill>
                        </a:rPr>
                        <a:t>(Respect)</a:t>
                      </a:r>
                    </a:p>
                    <a:p>
                      <a:endParaRPr lang="en-AU" dirty="0">
                        <a:solidFill>
                          <a:schemeClr val="tx1"/>
                        </a:solidFill>
                      </a:endParaRPr>
                    </a:p>
                  </a:txBody>
                  <a:tcPr>
                    <a:solidFill>
                      <a:schemeClr val="tx2">
                        <a:lumMod val="20000"/>
                        <a:lumOff val="80000"/>
                      </a:schemeClr>
                    </a:solidFill>
                  </a:tcPr>
                </a:tc>
                <a:tc>
                  <a:txBody>
                    <a:bodyPr/>
                    <a:lstStyle/>
                    <a:p>
                      <a:r>
                        <a:rPr lang="en-AU" dirty="0">
                          <a:solidFill>
                            <a:schemeClr val="tx1"/>
                          </a:solidFill>
                        </a:rPr>
                        <a:t>PARENT</a:t>
                      </a:r>
                      <a:endParaRPr lang="en-AU" sz="1600" dirty="0">
                        <a:solidFill>
                          <a:schemeClr val="tx1"/>
                        </a:solidFill>
                      </a:endParaRPr>
                    </a:p>
                    <a:p>
                      <a:r>
                        <a:rPr lang="en-AU" sz="1600" dirty="0">
                          <a:solidFill>
                            <a:schemeClr val="tx1"/>
                          </a:solidFill>
                        </a:rPr>
                        <a:t>-Teaching quality </a:t>
                      </a:r>
                      <a:r>
                        <a:rPr lang="en-AU" sz="1400" dirty="0">
                          <a:solidFill>
                            <a:srgbClr val="4C4C4C"/>
                          </a:solidFill>
                        </a:rPr>
                        <a:t>(Student</a:t>
                      </a:r>
                      <a:r>
                        <a:rPr lang="en-AU" sz="1400" baseline="0" dirty="0">
                          <a:solidFill>
                            <a:srgbClr val="4C4C4C"/>
                          </a:solidFill>
                        </a:rPr>
                        <a:t> behaviour)</a:t>
                      </a:r>
                      <a:endParaRPr lang="en-AU" sz="1600" baseline="0" dirty="0">
                        <a:solidFill>
                          <a:schemeClr val="tx1"/>
                        </a:solidFill>
                      </a:endParaRPr>
                    </a:p>
                    <a:p>
                      <a:r>
                        <a:rPr lang="en-AU" sz="1600" baseline="0" dirty="0">
                          <a:solidFill>
                            <a:schemeClr val="tx1"/>
                          </a:solidFill>
                        </a:rPr>
                        <a:t>-Teaching quality </a:t>
                      </a:r>
                      <a:r>
                        <a:rPr lang="en-AU" sz="1400" baseline="0" dirty="0">
                          <a:solidFill>
                            <a:srgbClr val="4C4C4C"/>
                          </a:solidFill>
                        </a:rPr>
                        <a:t>(Teacher feedback about children’s learning)</a:t>
                      </a:r>
                      <a:endParaRPr lang="en-AU" sz="1600" baseline="0" dirty="0">
                        <a:solidFill>
                          <a:schemeClr val="tx1"/>
                        </a:solidFill>
                      </a:endParaRPr>
                    </a:p>
                    <a:p>
                      <a:r>
                        <a:rPr lang="en-AU" sz="1600" baseline="0" dirty="0">
                          <a:solidFill>
                            <a:schemeClr val="tx1"/>
                          </a:solidFill>
                        </a:rPr>
                        <a:t>- Teaching quality </a:t>
                      </a:r>
                      <a:r>
                        <a:rPr lang="en-AU" sz="1400" baseline="0" dirty="0">
                          <a:solidFill>
                            <a:srgbClr val="4C4C4C"/>
                          </a:solidFill>
                        </a:rPr>
                        <a:t>(Children’s involvement in learning decisions)</a:t>
                      </a:r>
                      <a:endParaRPr lang="en-AU" sz="1400" dirty="0">
                        <a:solidFill>
                          <a:srgbClr val="4C4C4C"/>
                        </a:solidFill>
                      </a:endParaRPr>
                    </a:p>
                  </a:txBody>
                  <a:tcPr>
                    <a:solidFill>
                      <a:schemeClr val="tx2">
                        <a:lumMod val="20000"/>
                        <a:lumOff val="80000"/>
                      </a:schemeClr>
                    </a:solidFill>
                  </a:tcPr>
                </a:tc>
                <a:extLst>
                  <a:ext uri="{0D108BD9-81ED-4DB2-BD59-A6C34878D82A}">
                    <a16:rowId xmlns:a16="http://schemas.microsoft.com/office/drawing/2014/main" xmlns="" val="434954053"/>
                  </a:ext>
                </a:extLst>
              </a:tr>
            </a:tbl>
          </a:graphicData>
        </a:graphic>
      </p:graphicFrame>
      <p:sp>
        <p:nvSpPr>
          <p:cNvPr id="4" name="Text Placeholder 3"/>
          <p:cNvSpPr>
            <a:spLocks noGrp="1"/>
          </p:cNvSpPr>
          <p:nvPr>
            <p:ph type="body" idx="10"/>
          </p:nvPr>
        </p:nvSpPr>
        <p:spPr/>
        <p:txBody>
          <a:bodyPr/>
          <a:lstStyle/>
          <a:p>
            <a:r>
              <a:rPr lang="en-AU" dirty="0"/>
              <a:t>QUALITY SCHOOLS (QS) 2016</a:t>
            </a:r>
          </a:p>
        </p:txBody>
      </p:sp>
      <p:sp>
        <p:nvSpPr>
          <p:cNvPr id="9" name="Content Placeholder 2"/>
          <p:cNvSpPr txBox="1">
            <a:spLocks/>
          </p:cNvSpPr>
          <p:nvPr/>
        </p:nvSpPr>
        <p:spPr>
          <a:xfrm>
            <a:off x="2438400" y="1771185"/>
            <a:ext cx="1988887"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1" name="Content Placeholder 2"/>
          <p:cNvSpPr txBox="1">
            <a:spLocks/>
          </p:cNvSpPr>
          <p:nvPr/>
        </p:nvSpPr>
        <p:spPr>
          <a:xfrm>
            <a:off x="2438400" y="1761207"/>
            <a:ext cx="1988887"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2" name="Content Placeholder 2"/>
          <p:cNvSpPr txBox="1">
            <a:spLocks/>
          </p:cNvSpPr>
          <p:nvPr/>
        </p:nvSpPr>
        <p:spPr>
          <a:xfrm>
            <a:off x="4522537" y="1764552"/>
            <a:ext cx="1988887" cy="272676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3" name="Content Placeholder 2"/>
          <p:cNvSpPr txBox="1">
            <a:spLocks/>
          </p:cNvSpPr>
          <p:nvPr/>
        </p:nvSpPr>
        <p:spPr>
          <a:xfrm>
            <a:off x="2486025" y="1748754"/>
            <a:ext cx="1988887"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4" name="Content Placeholder 2"/>
          <p:cNvSpPr txBox="1">
            <a:spLocks/>
          </p:cNvSpPr>
          <p:nvPr/>
        </p:nvSpPr>
        <p:spPr>
          <a:xfrm>
            <a:off x="401888" y="1757862"/>
            <a:ext cx="1988887"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5" name="Content Placeholder 2"/>
          <p:cNvSpPr txBox="1">
            <a:spLocks/>
          </p:cNvSpPr>
          <p:nvPr/>
        </p:nvSpPr>
        <p:spPr>
          <a:xfrm>
            <a:off x="2486024" y="1772043"/>
            <a:ext cx="1988887"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0" name="Content Placeholder 2"/>
          <p:cNvSpPr txBox="1">
            <a:spLocks/>
          </p:cNvSpPr>
          <p:nvPr/>
        </p:nvSpPr>
        <p:spPr>
          <a:xfrm>
            <a:off x="6838883" y="1771185"/>
            <a:ext cx="1988887" cy="316368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ts val="1800"/>
              </a:lnSpc>
              <a:spcBef>
                <a:spcPct val="20000"/>
              </a:spcBef>
              <a:spcAft>
                <a:spcPts val="1400"/>
              </a:spcAft>
              <a:buFont typeface="Arial"/>
              <a:buChar char="•"/>
              <a:defRPr sz="1400" kern="1200">
                <a:solidFill>
                  <a:srgbClr val="4C4C4C"/>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16" name="Title Placeholder 1"/>
          <p:cNvSpPr txBox="1">
            <a:spLocks/>
          </p:cNvSpPr>
          <p:nvPr/>
        </p:nvSpPr>
        <p:spPr>
          <a:xfrm>
            <a:off x="569494" y="218222"/>
            <a:ext cx="7046496" cy="1148088"/>
          </a:xfrm>
          <a:prstGeom prst="rect">
            <a:avLst/>
          </a:prstGeom>
        </p:spPr>
        <p:txBody>
          <a:bodyPr vert="horz" wrap="none" lIns="0" tIns="45720" rIns="91440" bIns="0" rtlCol="0" anchor="ctr">
            <a:norm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r>
              <a:rPr lang="en-AU" sz="2800" dirty="0"/>
              <a:t>SIF</a:t>
            </a:r>
            <a:r>
              <a:rPr lang="en-AU" sz="2800" dirty="0">
                <a:solidFill>
                  <a:prstClr val="white"/>
                </a:solidFill>
              </a:rPr>
              <a:t> – School Improvement Framework</a:t>
            </a:r>
            <a:endParaRPr lang="en-US" sz="2400" dirty="0"/>
          </a:p>
        </p:txBody>
      </p:sp>
    </p:spTree>
    <p:extLst>
      <p:ext uri="{BB962C8B-B14F-4D97-AF65-F5344CB8AC3E}">
        <p14:creationId xmlns:p14="http://schemas.microsoft.com/office/powerpoint/2010/main" val="2728373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12C1EB5BAFC6429051727CD2079566" ma:contentTypeVersion="0" ma:contentTypeDescription="Create a new document." ma:contentTypeScope="" ma:versionID="47fea8a41af0300cb6b819c4c3aa716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BB0E2-C027-4CFE-AF61-D991B0856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DE780AF-ABD1-4420-9A94-A2EEAF0AA2B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6332500-FD8F-4DAF-945A-AB004AD115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1431</TotalTime>
  <Words>1897</Words>
  <Application>Microsoft Office PowerPoint</Application>
  <PresentationFormat>Custom</PresentationFormat>
  <Paragraphs>333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Comic Sans MS</vt:lpstr>
      <vt:lpstr>Times New Roman</vt:lpstr>
      <vt:lpstr>Uni Sans Regular</vt:lpstr>
      <vt:lpstr>ヒラギノ角ゴ Pro W3</vt:lpstr>
      <vt:lpstr>Office Theme</vt:lpstr>
      <vt:lpstr>SIF  School Improvement   Framework</vt:lpstr>
      <vt:lpstr> The SIF connects with:</vt:lpstr>
      <vt:lpstr>The SIF also connects with:</vt:lpstr>
      <vt:lpstr>Lutheran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SIF – School Improvement Framework </vt:lpstr>
      <vt:lpstr>SIF– School Improvement Framework </vt:lpstr>
      <vt:lpstr>SIF– School Improvement Framework </vt:lpstr>
      <vt:lpstr>SIF– School Improvement Framework </vt:lpstr>
      <vt:lpstr>SIF– School Improvement Framework </vt:lpstr>
      <vt:lpstr>SIF– School Improvement Framework </vt:lpstr>
      <vt:lpstr>SIF– School Improvement Framework </vt:lpstr>
      <vt:lpstr>SIF– School Improvement Framework </vt:lpstr>
      <vt:lpstr>SIF – School Improvement Framework </vt:lpstr>
      <vt:lpstr>Thank you in anticipation for  your support through this  process The SIF writing team</vt:lpstr>
    </vt:vector>
  </TitlesOfParts>
  <Company>MDM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 Karslake</dc:creator>
  <cp:lastModifiedBy>Dohnt, Anne</cp:lastModifiedBy>
  <cp:revision>92</cp:revision>
  <cp:lastPrinted>2016-10-28T04:36:14Z</cp:lastPrinted>
  <dcterms:created xsi:type="dcterms:W3CDTF">2015-08-31T04:15:19Z</dcterms:created>
  <dcterms:modified xsi:type="dcterms:W3CDTF">2016-12-05T01:13:29Z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0x0101000012C1EB5BAFC6429051727CD2079566</vt:lpwstr>
  </property>
</Properties>
</file>